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AFF"/>
    <a:srgbClr val="551472"/>
    <a:srgbClr val="66FF99"/>
    <a:srgbClr val="FF00FF"/>
    <a:srgbClr val="FF99CC"/>
    <a:srgbClr val="F6FC0C"/>
    <a:srgbClr val="FFFF99"/>
    <a:srgbClr val="AA8034"/>
    <a:srgbClr val="17F5B0"/>
    <a:srgbClr val="39A7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0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439E-2"/>
          <c:w val="0.56562500000000304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43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93E-2"/>
                  <c:y val="3.1605963617125414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568879.19999999902</c:v>
                </c:pt>
                <c:pt idx="1">
                  <c:v>574087.1</c:v>
                </c:pt>
                <c:pt idx="2">
                  <c:v>585222.6</c:v>
                </c:pt>
                <c:pt idx="3">
                  <c:v>604898.4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934E-2"/>
                  <c:y val="1.4117647058823516E-2"/>
                </c:manualLayout>
              </c:layout>
              <c:showVal val="1"/>
            </c:dLbl>
            <c:dLbl>
              <c:idx val="1"/>
              <c:layout>
                <c:manualLayout>
                  <c:x val="6.0415267429188763E-2"/>
                  <c:y val="-3.3245473547905947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938E-3"/>
                </c:manualLayout>
              </c:layout>
              <c:showVal val="1"/>
            </c:dLbl>
            <c:dLbl>
              <c:idx val="3"/>
              <c:layout>
                <c:manualLayout>
                  <c:x val="2.2483167772122038E-2"/>
                  <c:y val="-2.4334213747855042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2758282.9</c:v>
                </c:pt>
                <c:pt idx="1">
                  <c:v>2542360.2000000002</c:v>
                </c:pt>
                <c:pt idx="2">
                  <c:v>2036533.5</c:v>
                </c:pt>
                <c:pt idx="3">
                  <c:v>2370702.4</c:v>
                </c:pt>
              </c:numCache>
            </c:numRef>
          </c:val>
        </c:ser>
        <c:gapDepth val="0"/>
        <c:shape val="box"/>
        <c:axId val="101046912"/>
        <c:axId val="73994624"/>
        <c:axId val="0"/>
      </c:bar3DChart>
      <c:catAx>
        <c:axId val="101046912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3994624"/>
        <c:crosses val="autoZero"/>
        <c:auto val="1"/>
        <c:lblAlgn val="ctr"/>
        <c:lblOffset val="100"/>
        <c:tickLblSkip val="1"/>
        <c:tickMarkSkip val="1"/>
      </c:catAx>
      <c:valAx>
        <c:axId val="73994624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1046912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444"/>
          <c:w val="0.23829875782411741"/>
          <c:h val="0.27058823529411913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572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295174.8</c:v>
                </c:pt>
                <c:pt idx="1">
                  <c:v>224386</c:v>
                </c:pt>
                <c:pt idx="2">
                  <c:v>179595.7</c:v>
                </c:pt>
                <c:pt idx="3">
                  <c:v>178707.6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1.2853470437018009E-3"/>
                  <c:y val="-6.25277353996917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106166.8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409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435 732,1</a:t>
                    </a:r>
                  </a:p>
                </c:rich>
              </c:tx>
              <c:spPr>
                <a:ln>
                  <a:solidFill>
                    <a:schemeClr val="tx1"/>
                  </a:solidFill>
                </a:ln>
              </c:spPr>
              <c:showVal val="1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734326.2</c:v>
                </c:pt>
                <c:pt idx="1">
                  <c:v>467246.9</c:v>
                </c:pt>
                <c:pt idx="2">
                  <c:v>103166.8</c:v>
                </c:pt>
                <c:pt idx="3">
                  <c:v>435732.1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8560411311053984E-3"/>
                  <c:y val="-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2.570694087403601E-3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2853470437018009E-3"/>
                  <c:y val="-4.1685156933127816E-3"/>
                </c:manualLayout>
              </c:layout>
              <c:showVal val="1"/>
            </c:dLbl>
            <c:dLbl>
              <c:idx val="3"/>
              <c:layout>
                <c:manualLayout>
                  <c:x val="-1.285347043701800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1508439.5</c:v>
                </c:pt>
                <c:pt idx="1">
                  <c:v>1614215.4</c:v>
                </c:pt>
                <c:pt idx="2">
                  <c:v>1613449.7</c:v>
                </c:pt>
                <c:pt idx="3">
                  <c:v>1617615.4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76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167581.9</c:v>
                </c:pt>
                <c:pt idx="1">
                  <c:v>80454.2</c:v>
                </c:pt>
                <c:pt idx="2">
                  <c:v>83495.899999999994</c:v>
                </c:pt>
                <c:pt idx="3">
                  <c:v>84409.9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4086E-2"/>
                </c:manualLayout>
              </c:layout>
              <c:showVal val="1"/>
            </c:dLbl>
            <c:dLbl>
              <c:idx val="1"/>
              <c:layout>
                <c:manualLayout>
                  <c:x val="1.1568123393316289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61E-2"/>
                </c:manualLayout>
              </c:layout>
              <c:showVal val="1"/>
            </c:dLbl>
            <c:dLbl>
              <c:idx val="3"/>
              <c:layout>
                <c:manualLayout>
                  <c:x val="5.1413881748072114E-3"/>
                  <c:y val="-2.08425784665640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52760.5</c:v>
                </c:pt>
                <c:pt idx="1">
                  <c:v>53700.5</c:v>
                </c:pt>
                <c:pt idx="2">
                  <c:v>53825.4</c:v>
                </c:pt>
                <c:pt idx="3">
                  <c:v>54237.4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76E-3"/>
                  <c:y val="-1.875832061990769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-39594.400000000001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28821120"/>
        <c:axId val="128822656"/>
        <c:axId val="0"/>
      </c:bar3DChart>
      <c:catAx>
        <c:axId val="128821120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822656"/>
        <c:crosses val="autoZero"/>
        <c:auto val="1"/>
        <c:lblAlgn val="ctr"/>
        <c:lblOffset val="100"/>
        <c:tickLblSkip val="1"/>
        <c:tickMarkSkip val="1"/>
      </c:catAx>
      <c:valAx>
        <c:axId val="128822656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882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891E-2"/>
          <c:w val="0.17967937169807502"/>
          <c:h val="0.80243560732318386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1"/>
          <c:w val="0.429198682766191"/>
          <c:h val="0.382293762575453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24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52"/>
                  <c:y val="-0.1064781729394866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956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3.7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588"/>
                  <c:y val="-0.21946567578333129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81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5.576343293210833</c:v>
                </c:pt>
                <c:pt idx="1">
                  <c:v>7.3612090279851694</c:v>
                </c:pt>
                <c:pt idx="2">
                  <c:v>3.9630543407552574</c:v>
                </c:pt>
                <c:pt idx="3">
                  <c:v>71.891416228986131</c:v>
                </c:pt>
                <c:pt idx="4">
                  <c:v>3.5386640422252604</c:v>
                </c:pt>
                <c:pt idx="5">
                  <c:v>2.5624595031656705</c:v>
                </c:pt>
                <c:pt idx="6">
                  <c:v>0.66499119044945854</c:v>
                </c:pt>
                <c:pt idx="7">
                  <c:v>4.2551208871717465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117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41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2007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92.407726580199196</c:v>
                </c:pt>
                <c:pt idx="1">
                  <c:v>91.210528698684072</c:v>
                </c:pt>
                <c:pt idx="2">
                  <c:v>92.189883132172795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1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442E-3"/>
                  <c:y val="-0.18228753316562579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7.5922734198008106</c:v>
                </c:pt>
                <c:pt idx="1">
                  <c:v>8.7894713013159382</c:v>
                </c:pt>
                <c:pt idx="2">
                  <c:v>7.8101168678271593</c:v>
                </c:pt>
              </c:numCache>
            </c:numRef>
          </c:val>
        </c:ser>
        <c:gapDepth val="0"/>
        <c:shape val="cylinder"/>
        <c:axId val="129584128"/>
        <c:axId val="129594112"/>
        <c:axId val="0"/>
      </c:bar3DChart>
      <c:catAx>
        <c:axId val="129584128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594112"/>
        <c:crosses val="autoZero"/>
        <c:auto val="1"/>
        <c:lblAlgn val="ctr"/>
        <c:lblOffset val="100"/>
        <c:tickLblSkip val="1"/>
        <c:tickMarkSkip val="1"/>
      </c:catAx>
      <c:valAx>
        <c:axId val="129594112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9584128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97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394E-3"/>
          <c:y val="0.35774058577406054"/>
          <c:w val="0.74841772151898733"/>
          <c:h val="0.393305439330546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4.6779638327981793E-2"/>
                  <c:y val="-0.1423868059278598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92E-2"/>
                  <c:y val="-0.10310697534198456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10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8223612676915679"/>
                  <c:y val="-0.155459361902589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29609552803E-2"/>
                  <c:y val="-0.1700525820365447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373379.6</c:v>
                </c:pt>
                <c:pt idx="1">
                  <c:v>62050.6</c:v>
                </c:pt>
                <c:pt idx="2">
                  <c:v>3560</c:v>
                </c:pt>
                <c:pt idx="3">
                  <c:v>1532.8</c:v>
                </c:pt>
                <c:pt idx="4">
                  <c:v>11745</c:v>
                </c:pt>
                <c:pt idx="5">
                  <c:v>6227.8</c:v>
                </c:pt>
                <c:pt idx="6">
                  <c:v>5780.7</c:v>
                </c:pt>
                <c:pt idx="7">
                  <c:v>875.6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112"/>
          <c:y val="0.20051991217586662"/>
          <c:w val="0.28481012658227961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6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784E-2"/>
                  <c:y val="-0.1594743957839236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9176009132685891E-5"/>
                  <c:y val="-0.1252516905075785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9"/>
                  <c:y val="-0.1629569565811663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7546878201563247E-2"/>
                  <c:y val="-7.883227581258874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4.9607869458620939E-2"/>
                  <c:y val="-7.1017680003190517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10045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349449.9</c:v>
                </c:pt>
                <c:pt idx="1">
                  <c:v>12369.2</c:v>
                </c:pt>
                <c:pt idx="2">
                  <c:v>84286.3</c:v>
                </c:pt>
                <c:pt idx="3">
                  <c:v>356.7</c:v>
                </c:pt>
                <c:pt idx="4">
                  <c:v>1652.4</c:v>
                </c:pt>
                <c:pt idx="5">
                  <c:v>8848.5</c:v>
                </c:pt>
                <c:pt idx="6">
                  <c:v>11953.5</c:v>
                </c:pt>
                <c:pt idx="7">
                  <c:v>936.9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84"/>
          <c:h val="0.5721925133689868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52E-2"/>
          <c:y val="0.36930455635491805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35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12573250218722726"/>
                  <c:y val="-0.2272805653829023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64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65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352261.3</c:v>
                </c:pt>
                <c:pt idx="1">
                  <c:v>13128.1</c:v>
                </c:pt>
                <c:pt idx="2">
                  <c:v>87742</c:v>
                </c:pt>
                <c:pt idx="3">
                  <c:v>356.7</c:v>
                </c:pt>
                <c:pt idx="4">
                  <c:v>1662.3</c:v>
                </c:pt>
                <c:pt idx="5">
                  <c:v>9211.299999999992</c:v>
                </c:pt>
                <c:pt idx="6">
                  <c:v>12517.5</c:v>
                </c:pt>
                <c:pt idx="7">
                  <c:v>975.3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939"/>
          <c:h val="0.6738609112709858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854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7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2214863752962394E-3"/>
                  <c:y val="-0.1798370539908107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3357264801692324E-3"/>
                  <c:y val="-0.193552213356904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0.1719944659845941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86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572E-2"/>
                  <c:y val="-0.1895813619826809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465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6.8369265957704123E-2"/>
                  <c:y val="8.8428100500452921E-3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362949.3</c:v>
                </c:pt>
                <c:pt idx="1">
                  <c:v>14504.7</c:v>
                </c:pt>
                <c:pt idx="2">
                  <c:v>91251.7</c:v>
                </c:pt>
                <c:pt idx="3">
                  <c:v>118.9</c:v>
                </c:pt>
                <c:pt idx="4">
                  <c:v>1688.9</c:v>
                </c:pt>
                <c:pt idx="5">
                  <c:v>9579.799999999992</c:v>
                </c:pt>
                <c:pt idx="6">
                  <c:v>13239.8</c:v>
                </c:pt>
                <c:pt idx="7">
                  <c:v>1014.3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64"/>
          <c:y val="0.34219269102990174"/>
          <c:w val="0.57733812949640251"/>
          <c:h val="0.4219269102990060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937163911233609E-3"/>
                  <c:y val="-0.13685860301236374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089E-2"/>
                  <c:y val="9.245321948354941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0153231032295056"/>
                  <c:y val="-9.9317139365467363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782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3859791824285584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857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566"/>
                  <c:y val="0.12624584717608037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626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49487</c:v>
                </c:pt>
                <c:pt idx="1">
                  <c:v>20710</c:v>
                </c:pt>
                <c:pt idx="2">
                  <c:v>25750</c:v>
                </c:pt>
                <c:pt idx="3">
                  <c:v>5422.4</c:v>
                </c:pt>
                <c:pt idx="4">
                  <c:v>540.5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747E-2"/>
          <c:y val="0.28857142857142859"/>
          <c:w val="0.60632688927943768"/>
          <c:h val="0.39142857142857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147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5.0386202608312412E-2"/>
                  <c:y val="6.349802596459465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3365271242263405"/>
                  <c:y val="-7.878020328364626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9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23E-4"/>
                  <c:y val="-6.4054535945870838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56593.1</c:v>
                </c:pt>
                <c:pt idx="1">
                  <c:v>14828</c:v>
                </c:pt>
                <c:pt idx="2">
                  <c:v>18738</c:v>
                </c:pt>
                <c:pt idx="3">
                  <c:v>11761.1</c:v>
                </c:pt>
                <c:pt idx="4">
                  <c:v>562.70000000000005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482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172061425822851E-2"/>
                  <c:y val="5.4557429652567734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45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3.1396293658003206E-2"/>
                  <c:y val="7.8065041894031877E-4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59049.9</c:v>
                </c:pt>
                <c:pt idx="1">
                  <c:v>14828</c:v>
                </c:pt>
                <c:pt idx="2">
                  <c:v>19506.3</c:v>
                </c:pt>
                <c:pt idx="3">
                  <c:v>12243.3</c:v>
                </c:pt>
                <c:pt idx="4">
                  <c:v>585.20000000000005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747E-2"/>
          <c:y val="0.28857142857142859"/>
          <c:w val="0.60632688927943768"/>
          <c:h val="0.39142857142857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-8.0461603589873865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1.0554765291607425E-2"/>
                  <c:y val="4.627279654559317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1943773031216048"/>
                  <c:y val="-8.313064092794854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2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61343.9</c:v>
                </c:pt>
                <c:pt idx="1">
                  <c:v>14828</c:v>
                </c:pt>
                <c:pt idx="2">
                  <c:v>20286.599999999984</c:v>
                </c:pt>
                <c:pt idx="3">
                  <c:v>12733</c:v>
                </c:pt>
                <c:pt idx="4">
                  <c:v>608.6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2" name="Picture 4" descr="http://900igr.net/up/datai/197581/0006-0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47664" y="6093296"/>
            <a:ext cx="5904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8112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Думы Томского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района № 98 от 23.12.2021 «Об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утверждении бюджета  Томского района на 2022 год  и плановый период 2023 и 2024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3 116 447,3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2 621 756,1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2 975 600,8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3 116 447,3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2 621 756,1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2 975 600,8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38 379,9 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32 287,6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645,3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38 379,9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32 287,6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36 645,3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2022-2024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469 853,4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477 854,5тыс.руб.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494 347,4тыс.руб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i="1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– 104 </a:t>
            </a:r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233,7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- 107 368,1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- 110 551,0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 2 488 659,7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2023 -  1 982 708,1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– 2 316 465,0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53 700,5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-  53 825,4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 -  54 237,4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76056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755576" y="1988840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764709"/>
          <a:ext cx="8893651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1047734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173 783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170 721,1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172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340,2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5 669,7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5 904,0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6 383,2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229 408,2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152 932,7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152 356,5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123 506,5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37 686,0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382 556,1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2 240 458,1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1  945 081,1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950 423,2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110 280,6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104 742,7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106 316,1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79 857,7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64 667,2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64 794,3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20 724,1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20 512,2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20 637,9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27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132 608,6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119 359,1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119 643,3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33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3 116 447,3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2 621 756,1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2 975 600,8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04664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8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7707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636912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91581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445224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736304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решения Думы Томского 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района № 98 от 23.12.2021г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2022 год  и плановый период 2023 и 2024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Tureckova\AppData\Local\Microsoft\Windows\INetCache\Content.Outlook\LNSI9GPK\IMG_3076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8437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22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9 897,5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4 241,8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132 223,0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127 165,2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127 928,6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88 267,5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88 267,5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88 267,5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2 195 088,6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1 903 325,6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1 908 651,8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235 996,1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214 464,1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216 068,4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68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78 012,0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20 882,4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21 628,3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137 458,3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306 32,0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376 885,3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2 879 838,1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2 391 317,6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2 743 202,9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2 879 838,1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2 391 317,6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2 743 202,9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236 609,2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230 438,5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232 397,9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3 116 447,3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2 621 756,1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2 975 600,8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-81,2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2022 ГОД И ПЛАНОВЫЙ ПЕРИОД 2023-2024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6907</TotalTime>
  <Words>2053</Words>
  <Application>Microsoft Office PowerPoint</Application>
  <PresentationFormat>Экран (4:3)</PresentationFormat>
  <Paragraphs>440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Турецкова Виктория Александровна</cp:lastModifiedBy>
  <cp:revision>1221</cp:revision>
  <dcterms:created xsi:type="dcterms:W3CDTF">2017-11-14T03:01:15Z</dcterms:created>
  <dcterms:modified xsi:type="dcterms:W3CDTF">2021-12-27T07:36:33Z</dcterms:modified>
</cp:coreProperties>
</file>