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91" r:id="rId2"/>
    <p:sldId id="304" r:id="rId3"/>
    <p:sldId id="292" r:id="rId4"/>
    <p:sldId id="295" r:id="rId5"/>
    <p:sldId id="260" r:id="rId6"/>
    <p:sldId id="296" r:id="rId7"/>
    <p:sldId id="297" r:id="rId8"/>
    <p:sldId id="293" r:id="rId9"/>
    <p:sldId id="298" r:id="rId10"/>
    <p:sldId id="300" r:id="rId11"/>
    <p:sldId id="299" r:id="rId12"/>
    <p:sldId id="303" r:id="rId13"/>
    <p:sldId id="301" r:id="rId14"/>
    <p:sldId id="302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F9E9BD"/>
    <a:srgbClr val="B33B9C"/>
    <a:srgbClr val="C6E6A2"/>
    <a:srgbClr val="CFF8BE"/>
    <a:srgbClr val="D76C31"/>
    <a:srgbClr val="FFFFCC"/>
    <a:srgbClr val="0000FF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5" autoAdjust="0"/>
    <p:restoredTop sz="86368" autoAdjust="0"/>
  </p:normalViewPr>
  <p:slideViewPr>
    <p:cSldViewPr>
      <p:cViewPr varScale="1">
        <p:scale>
          <a:sx n="97" d="100"/>
          <a:sy n="97" d="100"/>
        </p:scale>
        <p:origin x="-20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3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3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4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5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6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1982.5</c:v>
                </c:pt>
                <c:pt idx="1">
                  <c:v>2231.9</c:v>
                </c:pt>
                <c:pt idx="2">
                  <c:v>2593.4</c:v>
                </c:pt>
                <c:pt idx="3">
                  <c:v>3404.9</c:v>
                </c:pt>
                <c:pt idx="4">
                  <c:v>4695.2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1927.1</c:v>
                </c:pt>
                <c:pt idx="1">
                  <c:v>2341.3000000000002</c:v>
                </c:pt>
                <c:pt idx="2">
                  <c:v>2571.3000000000002</c:v>
                </c:pt>
                <c:pt idx="3">
                  <c:v>3409.2</c:v>
                </c:pt>
                <c:pt idx="4">
                  <c:v>4242.8</c:v>
                </c:pt>
              </c:numCache>
            </c:numRef>
          </c:val>
        </c:ser>
        <c:shape val="cylinder"/>
        <c:axId val="76498432"/>
        <c:axId val="76499968"/>
        <c:axId val="0"/>
      </c:bar3DChart>
      <c:catAx>
        <c:axId val="76498432"/>
        <c:scaling>
          <c:orientation val="minMax"/>
        </c:scaling>
        <c:axPos val="b"/>
        <c:numFmt formatCode="General" sourceLinked="1"/>
        <c:tickLblPos val="nextTo"/>
        <c:crossAx val="76499968"/>
        <c:crosses val="autoZero"/>
        <c:auto val="1"/>
        <c:lblAlgn val="ctr"/>
        <c:lblOffset val="100"/>
      </c:catAx>
      <c:valAx>
        <c:axId val="76499968"/>
        <c:scaling>
          <c:orientation val="minMax"/>
        </c:scaling>
        <c:axPos val="l"/>
        <c:majorGridlines/>
        <c:numFmt formatCode="General" sourceLinked="1"/>
        <c:tickLblPos val="nextTo"/>
        <c:crossAx val="764984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49347712"/>
        <c:axId val="149398656"/>
      </c:bubbleChart>
      <c:valAx>
        <c:axId val="149347712"/>
        <c:scaling>
          <c:orientation val="minMax"/>
        </c:scaling>
        <c:axPos val="b"/>
        <c:tickLblPos val="nextTo"/>
        <c:crossAx val="149398656"/>
        <c:crosses val="autoZero"/>
        <c:crossBetween val="midCat"/>
      </c:valAx>
      <c:valAx>
        <c:axId val="149398656"/>
        <c:scaling>
          <c:orientation val="minMax"/>
        </c:scaling>
        <c:axPos val="l"/>
        <c:majorGridlines/>
        <c:tickLblPos val="nextTo"/>
        <c:crossAx val="149347712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6.0942916481652063E-3"/>
                  <c:y val="-2.0448613600099211E-2"/>
                </c:manualLayout>
              </c:layout>
              <c:showVal val="1"/>
            </c:dLbl>
            <c:dLbl>
              <c:idx val="1"/>
              <c:layout>
                <c:manualLayout>
                  <c:x val="1.2188583296330428E-2"/>
                  <c:y val="-7.6682301000372023E-3"/>
                </c:manualLayout>
              </c:layout>
              <c:showVal val="1"/>
            </c:dLbl>
            <c:dLbl>
              <c:idx val="2"/>
              <c:layout>
                <c:manualLayout>
                  <c:x val="6.0942916481651864E-3"/>
                  <c:y val="-2.8116843700136378E-2"/>
                </c:manualLayout>
              </c:layout>
              <c:showVal val="1"/>
            </c:dLbl>
            <c:dLbl>
              <c:idx val="3"/>
              <c:layout>
                <c:manualLayout>
                  <c:x val="1.2188583296330364E-2"/>
                  <c:y val="5.1121534000247984E-3"/>
                </c:manualLayout>
              </c:layout>
              <c:showVal val="1"/>
            </c:dLbl>
            <c:dLbl>
              <c:idx val="4"/>
              <c:layout>
                <c:manualLayout>
                  <c:x val="6.0942916481651864E-3"/>
                  <c:y val="-5.112153400024798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1927.1</c:v>
                </c:pt>
                <c:pt idx="1">
                  <c:v>2341.3000000000002</c:v>
                </c:pt>
                <c:pt idx="2">
                  <c:v>2571.3000000000002</c:v>
                </c:pt>
                <c:pt idx="3">
                  <c:v>3409.2</c:v>
                </c:pt>
                <c:pt idx="4">
                  <c:v>4242.8</c:v>
                </c:pt>
              </c:numCache>
            </c:numRef>
          </c:val>
        </c:ser>
        <c:shape val="box"/>
        <c:axId val="149488384"/>
        <c:axId val="149489920"/>
        <c:axId val="0"/>
      </c:bar3DChart>
      <c:catAx>
        <c:axId val="149488384"/>
        <c:scaling>
          <c:orientation val="minMax"/>
        </c:scaling>
        <c:axPos val="b"/>
        <c:numFmt formatCode="General" sourceLinked="1"/>
        <c:tickLblPos val="nextTo"/>
        <c:crossAx val="149489920"/>
        <c:crosses val="autoZero"/>
        <c:auto val="1"/>
        <c:lblAlgn val="ctr"/>
        <c:lblOffset val="100"/>
      </c:catAx>
      <c:valAx>
        <c:axId val="149489920"/>
        <c:scaling>
          <c:orientation val="minMax"/>
        </c:scaling>
        <c:axPos val="l"/>
        <c:majorGridlines/>
        <c:numFmt formatCode="General" sourceLinked="1"/>
        <c:tickLblPos val="nextTo"/>
        <c:crossAx val="149488384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pattFill prst="pct60">
      <a:fgClr>
        <a:srgbClr val="C6E6A2"/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49091456"/>
        <c:axId val="149092992"/>
      </c:bubbleChart>
      <c:valAx>
        <c:axId val="149091456"/>
        <c:scaling>
          <c:orientation val="minMax"/>
        </c:scaling>
        <c:axPos val="b"/>
        <c:tickLblPos val="nextTo"/>
        <c:crossAx val="149092992"/>
        <c:crosses val="autoZero"/>
        <c:crossBetween val="midCat"/>
      </c:valAx>
      <c:valAx>
        <c:axId val="149092992"/>
        <c:scaling>
          <c:orientation val="minMax"/>
        </c:scaling>
        <c:axPos val="l"/>
        <c:majorGridlines/>
        <c:tickLblPos val="nextTo"/>
        <c:crossAx val="149091456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8095288012998586"/>
          <c:y val="5.7194311465833321E-2"/>
        </c:manualLayout>
      </c:layout>
      <c:txPr>
        <a:bodyPr/>
        <a:lstStyle/>
        <a:p>
          <a:pPr>
            <a:defRPr sz="2400">
              <a:latin typeface="Arial" pitchFamily="34" charset="0"/>
              <a:ea typeface="Verdana" pitchFamily="34" charset="0"/>
              <a:cs typeface="Arial" pitchFamily="34" charset="0"/>
            </a:defRPr>
          </a:pPr>
          <a:endParaRPr lang="ru-RU"/>
        </a:p>
      </c:txPr>
    </c:title>
    <c:view3D>
      <c:rotX val="75"/>
      <c:rotY val="204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explosion val="17"/>
          <c:dPt>
            <c:idx val="9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6.7076826454731731E-2"/>
                  <c:y val="0"/>
                </c:manualLayout>
              </c:layout>
              <c:showLegendKey val="1"/>
              <c:showVal val="1"/>
              <c:showCatName val="1"/>
            </c:dLbl>
            <c:dLbl>
              <c:idx val="1"/>
              <c:layout>
                <c:manualLayout>
                  <c:x val="-0.15060820521874418"/>
                  <c:y val="-5.9014369276756518E-2"/>
                </c:manualLayout>
              </c:layout>
              <c:showLegendKey val="1"/>
              <c:showVal val="1"/>
              <c:showCatName val="1"/>
            </c:dLbl>
            <c:dLbl>
              <c:idx val="2"/>
              <c:layout>
                <c:manualLayout>
                  <c:x val="-0.11082751036089095"/>
                  <c:y val="-8.3586667071292781E-2"/>
                </c:manualLayout>
              </c:layout>
              <c:showLegendKey val="1"/>
              <c:showVal val="1"/>
              <c:showCatNam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7.1423366188415119E-2"/>
                  <c:y val="-4.7294949510276234E-2"/>
                </c:manualLayout>
              </c:layout>
              <c:showLegendKey val="1"/>
              <c:showVal val="1"/>
              <c:showCatName val="1"/>
            </c:dLbl>
            <c:dLbl>
              <c:idx val="5"/>
              <c:layout>
                <c:manualLayout>
                  <c:x val="0"/>
                  <c:y val="-3.0387720110159402E-2"/>
                </c:manualLayout>
              </c:layout>
              <c:showLegendKey val="1"/>
              <c:showVal val="1"/>
              <c:showCatName val="1"/>
            </c:dLbl>
            <c:dLbl>
              <c:idx val="6"/>
              <c:layout>
                <c:manualLayout>
                  <c:x val="0"/>
                  <c:y val="-7.7266347517999531E-2"/>
                </c:manualLayout>
              </c:layout>
              <c:showLegendKey val="1"/>
              <c:showVal val="1"/>
              <c:showCatName val="1"/>
            </c:dLbl>
            <c:dLbl>
              <c:idx val="7"/>
              <c:layout>
                <c:manualLayout>
                  <c:x val="0"/>
                  <c:y val="-9.4560310752680232E-2"/>
                </c:manualLayout>
              </c:layout>
              <c:showLegendKey val="1"/>
              <c:showVal val="1"/>
              <c:showCatName val="1"/>
            </c:dLbl>
            <c:dLbl>
              <c:idx val="8"/>
              <c:layout>
                <c:manualLayout>
                  <c:x val="4.6458492528296483E-3"/>
                  <c:y val="-0.13418620883247748"/>
                </c:manualLayout>
              </c:layout>
              <c:showLegendKey val="1"/>
              <c:showVal val="1"/>
              <c:showCatName val="1"/>
            </c:dLbl>
            <c:dLbl>
              <c:idx val="10"/>
              <c:layout>
                <c:manualLayout>
                  <c:x val="0.34930478352703442"/>
                  <c:y val="-4.1639417642194386E-2"/>
                </c:manualLayout>
              </c:layout>
              <c:showLegendKey val="1"/>
              <c:showVal val="1"/>
              <c:showCatName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1"/>
            <c:showVal val="1"/>
            <c:showCatName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Национальная безопасность и правоохранительная деятельность </c:v>
                </c:pt>
                <c:pt idx="4">
                  <c:v>Жилищно-коммунальное хозяйство</c:v>
                </c:pt>
                <c:pt idx="5">
                  <c:v>Физическая культура и спорт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Межбюджетные трансферты</c:v>
                </c:pt>
                <c:pt idx="9">
                  <c:v>Образование</c:v>
                </c:pt>
                <c:pt idx="10">
                  <c:v>Охрана окружающей среды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3.86</c:v>
                </c:pt>
                <c:pt idx="1">
                  <c:v>0.1</c:v>
                </c:pt>
                <c:pt idx="2">
                  <c:v>4.8</c:v>
                </c:pt>
                <c:pt idx="3" formatCode="#,##0.00">
                  <c:v>1.0000000000000005E-2</c:v>
                </c:pt>
                <c:pt idx="4">
                  <c:v>5.5</c:v>
                </c:pt>
                <c:pt idx="5">
                  <c:v>0.5</c:v>
                </c:pt>
                <c:pt idx="6">
                  <c:v>3.1</c:v>
                </c:pt>
                <c:pt idx="7">
                  <c:v>2</c:v>
                </c:pt>
                <c:pt idx="8">
                  <c:v>3.5</c:v>
                </c:pt>
                <c:pt idx="9">
                  <c:v>76.400000000000006</c:v>
                </c:pt>
                <c:pt idx="10">
                  <c:v>0.2</c:v>
                </c:pt>
              </c:numCache>
            </c:numRef>
          </c:val>
        </c:ser>
      </c:pie3DChart>
    </c:plotArea>
    <c:plotVisOnly val="1"/>
    <c:dispBlanksAs val="zero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50008960"/>
        <c:axId val="150010496"/>
      </c:bubbleChart>
      <c:valAx>
        <c:axId val="150008960"/>
        <c:scaling>
          <c:orientation val="minMax"/>
        </c:scaling>
        <c:axPos val="b"/>
        <c:tickLblPos val="nextTo"/>
        <c:crossAx val="150010496"/>
        <c:crosses val="autoZero"/>
        <c:crossBetween val="midCat"/>
      </c:valAx>
      <c:valAx>
        <c:axId val="150010496"/>
        <c:scaling>
          <c:orientation val="minMax"/>
        </c:scaling>
        <c:axPos val="l"/>
        <c:majorGridlines/>
        <c:tickLblPos val="nextTo"/>
        <c:crossAx val="150008960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50292352"/>
        <c:axId val="150293888"/>
      </c:bubbleChart>
      <c:valAx>
        <c:axId val="150292352"/>
        <c:scaling>
          <c:orientation val="minMax"/>
        </c:scaling>
        <c:axPos val="b"/>
        <c:tickLblPos val="nextTo"/>
        <c:crossAx val="150293888"/>
        <c:crosses val="autoZero"/>
        <c:crossBetween val="midCat"/>
      </c:valAx>
      <c:valAx>
        <c:axId val="150293888"/>
        <c:scaling>
          <c:orientation val="minMax"/>
        </c:scaling>
        <c:axPos val="l"/>
        <c:majorGridlines/>
        <c:tickLblPos val="nextTo"/>
        <c:crossAx val="150292352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8.6052076845069297E-2"/>
          <c:y val="4.2800189941051434E-2"/>
        </c:manualLayout>
      </c:layout>
    </c:title>
    <c:plotArea>
      <c:layout>
        <c:manualLayout>
          <c:layoutTarget val="inner"/>
          <c:xMode val="edge"/>
          <c:yMode val="edge"/>
          <c:x val="5.3933714514063494E-2"/>
          <c:y val="0.13497919072530792"/>
          <c:w val="0.56809310162781224"/>
          <c:h val="0.7584595832231889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доля, %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33350" prst="riblet"/>
              <a:bevelB w="38100"/>
            </a:sp3d>
          </c:spPr>
          <c:dPt>
            <c:idx val="1"/>
            <c:spPr>
              <a:solidFill>
                <a:srgbClr val="D76C31"/>
              </a:solidFill>
              <a:scene3d>
                <a:camera prst="orthographicFront"/>
                <a:lightRig rig="threePt" dir="t"/>
              </a:scene3d>
              <a:sp3d>
                <a:bevelT w="133350" prst="riblet"/>
                <a:bevelB w="38100"/>
              </a:sp3d>
            </c:spPr>
          </c:dPt>
          <c:dLbls>
            <c:dLbl>
              <c:idx val="0"/>
              <c:layout>
                <c:manualLayout>
                  <c:x val="-8.1332964635042845E-2"/>
                  <c:y val="0.11134202227348752"/>
                </c:manualLayout>
              </c:layout>
              <c:showVal val="1"/>
            </c:dLbl>
            <c:dLbl>
              <c:idx val="1"/>
              <c:layout>
                <c:manualLayout>
                  <c:x val="0.16213258339726741"/>
                  <c:y val="-0.21768441850687684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0.126</c:v>
                </c:pt>
                <c:pt idx="1">
                  <c:v>0.87400000000000067</c:v>
                </c:pt>
              </c:numCache>
            </c:numRef>
          </c:val>
        </c:ser>
        <c:firstSliceAng val="8"/>
      </c:pie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0.57614268062372864"/>
          <c:y val="0.21954697869853773"/>
          <c:w val="0.3183789017468816"/>
          <c:h val="0.29729401135722888"/>
        </c:manualLayout>
      </c:layout>
    </c:legend>
    <c:plotVisOnly val="1"/>
    <c:dispBlanksAs val="zero"/>
  </c:chart>
  <c:spPr>
    <a:scene3d>
      <a:camera prst="orthographicFront"/>
      <a:lightRig rig="threePt" dir="t"/>
    </a:scene3d>
    <a:sp3d prstMaterial="dkEdge"/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plotArea>
      <c:layout/>
      <c:pieChart>
        <c:varyColors val="1"/>
        <c:firstSliceAng val="0"/>
      </c: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1.7144163831137441E-2"/>
          <c:y val="4.4589187772525338E-2"/>
        </c:manualLayout>
      </c:layout>
    </c:title>
    <c:plotArea>
      <c:layout>
        <c:manualLayout>
          <c:layoutTarget val="inner"/>
          <c:xMode val="edge"/>
          <c:yMode val="edge"/>
          <c:x val="6.1333192550696311E-3"/>
          <c:y val="6.1252441263002576E-2"/>
          <c:w val="0.64841562458978486"/>
          <c:h val="0.938747558736997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explosion val="29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explosion val="37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B33B9C"/>
              </a:solidFill>
            </c:spPr>
          </c:dPt>
          <c:dLbls>
            <c:dLbl>
              <c:idx val="1"/>
              <c:layout>
                <c:manualLayout>
                  <c:x val="-3.8514082239449847E-2"/>
                  <c:y val="7.8686801951515506E-2"/>
                </c:manualLayout>
              </c:layout>
              <c:showVal val="1"/>
            </c:dLbl>
            <c:dLbl>
              <c:idx val="2"/>
              <c:layout>
                <c:manualLayout>
                  <c:x val="-4.4839650584963302E-2"/>
                  <c:y val="-1.0491573593535369E-2"/>
                </c:manualLayout>
              </c:layout>
              <c:showVal val="1"/>
            </c:dLbl>
            <c:dLbl>
              <c:idx val="3"/>
              <c:layout>
                <c:manualLayout>
                  <c:x val="-1.9430515253484125E-2"/>
                  <c:y val="-2.360604058545469E-2"/>
                </c:manualLayout>
              </c:layout>
              <c:showVal val="1"/>
            </c:dLbl>
            <c:dLbl>
              <c:idx val="4"/>
              <c:layout>
                <c:manualLayout>
                  <c:x val="-7.174344093594151E-2"/>
                  <c:y val="-5.2457867967676902E-2"/>
                </c:manualLayout>
              </c:layout>
              <c:showVal val="1"/>
            </c:dLbl>
            <c:dLbl>
              <c:idx val="5"/>
              <c:layout>
                <c:manualLayout>
                  <c:x val="-8.3700681091931406E-2"/>
                  <c:y val="-8.393258874828334E-2"/>
                </c:manualLayout>
              </c:layout>
              <c:showVal val="1"/>
            </c:dLbl>
            <c:dLbl>
              <c:idx val="6"/>
              <c:layout>
                <c:manualLayout>
                  <c:x val="-5.5302235721454714E-2"/>
                  <c:y val="-0.1180302029272732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Налог, взимаемый в связи с применением упрощенной системы налогообложения</c:v>
                </c:pt>
                <c:pt idx="2">
                  <c:v>Акцизы на нефтепродукты</c:v>
                </c:pt>
                <c:pt idx="3">
                  <c:v>Единый налог на вмененный доход</c:v>
                </c:pt>
                <c:pt idx="4">
                  <c:v>Единый сельскохозяйственный налог </c:v>
                </c:pt>
                <c:pt idx="5">
                  <c:v>Налог на добычу общераспространенных полезных ископаемых</c:v>
                </c:pt>
                <c:pt idx="6">
                  <c:v>Налог, взимаемый в связи с применением патентной системы налогообложения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369.1</c:v>
                </c:pt>
                <c:pt idx="1">
                  <c:v>51.7</c:v>
                </c:pt>
                <c:pt idx="2">
                  <c:v>10.6</c:v>
                </c:pt>
                <c:pt idx="3">
                  <c:v>10.6</c:v>
                </c:pt>
                <c:pt idx="4">
                  <c:v>0.60000000000000053</c:v>
                </c:pt>
                <c:pt idx="5">
                  <c:v>11.4</c:v>
                </c:pt>
                <c:pt idx="6">
                  <c:v>0.4</c:v>
                </c:pt>
              </c:numCache>
            </c:numRef>
          </c:val>
        </c:ser>
        <c:firstSliceAng val="305"/>
        <c:holeSize val="41"/>
      </c:doughnutChart>
    </c:plotArea>
    <c:legend>
      <c:legendPos val="r"/>
      <c:layout>
        <c:manualLayout>
          <c:xMode val="edge"/>
          <c:yMode val="edge"/>
          <c:x val="0.61720790439480566"/>
          <c:y val="5.8494094488188934E-3"/>
          <c:w val="0.38279209560519634"/>
          <c:h val="0.99415053466752568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pattFill prst="pct60">
      <a:fgClr>
        <a:schemeClr val="bg2">
          <a:lumMod val="90000"/>
        </a:schemeClr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44279424"/>
        <c:axId val="144280960"/>
      </c:bubbleChart>
      <c:valAx>
        <c:axId val="144279424"/>
        <c:scaling>
          <c:orientation val="minMax"/>
        </c:scaling>
        <c:axPos val="b"/>
        <c:tickLblPos val="nextTo"/>
        <c:crossAx val="144280960"/>
        <c:crosses val="autoZero"/>
        <c:crossBetween val="midCat"/>
      </c:valAx>
      <c:valAx>
        <c:axId val="144280960"/>
        <c:scaling>
          <c:orientation val="minMax"/>
        </c:scaling>
        <c:axPos val="l"/>
        <c:majorGridlines/>
        <c:tickLblPos val="nextTo"/>
        <c:crossAx val="144279424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млн.руб.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1.7144163831137441E-2"/>
          <c:y val="4.4589187772525338E-2"/>
        </c:manualLayout>
      </c:layout>
    </c:title>
    <c:plotArea>
      <c:layout>
        <c:manualLayout>
          <c:layoutTarget val="inner"/>
          <c:xMode val="edge"/>
          <c:yMode val="edge"/>
          <c:x val="6.1333192550696294E-3"/>
          <c:y val="6.1252441263002576E-2"/>
          <c:w val="0.64841562458978452"/>
          <c:h val="0.9387475587369974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2"/>
            <c:spPr>
              <a:solidFill>
                <a:srgbClr val="00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7"/>
            <c:explosion val="18"/>
            <c:spPr>
              <a:solidFill>
                <a:srgbClr val="B33B9C"/>
              </a:solidFill>
            </c:spPr>
          </c:dPt>
          <c:dLbls>
            <c:dLbl>
              <c:idx val="1"/>
              <c:layout>
                <c:manualLayout>
                  <c:x val="7.4732750974939414E-3"/>
                  <c:y val="-3.4097614178990002E-2"/>
                </c:manualLayout>
              </c:layout>
              <c:showVal val="1"/>
            </c:dLbl>
            <c:dLbl>
              <c:idx val="2"/>
              <c:layout>
                <c:manualLayout>
                  <c:x val="-3.4006814685374073E-2"/>
                  <c:y val="1.7115308796131171E-2"/>
                </c:manualLayout>
              </c:layout>
              <c:showVal val="1"/>
            </c:dLbl>
            <c:dLbl>
              <c:idx val="4"/>
              <c:layout>
                <c:manualLayout>
                  <c:x val="4.9323615643459592E-2"/>
                  <c:y val="-0.12589888312242481"/>
                </c:manualLayout>
              </c:layout>
              <c:showVal val="1"/>
            </c:dLbl>
            <c:dLbl>
              <c:idx val="5"/>
              <c:layout>
                <c:manualLayout>
                  <c:x val="2.3914480311980311E-2"/>
                  <c:y val="-5.2457867967676902E-2"/>
                </c:manualLayout>
              </c:layout>
              <c:showVal val="1"/>
            </c:dLbl>
            <c:dLbl>
              <c:idx val="6"/>
              <c:layout>
                <c:manualLayout>
                  <c:x val="5.2510643826769012E-3"/>
                  <c:y val="-8.0628156120398243E-4"/>
                </c:manualLayout>
              </c:layout>
              <c:showVal val="1"/>
            </c:dLbl>
            <c:dLbl>
              <c:idx val="7"/>
              <c:layout>
                <c:manualLayout>
                  <c:x val="5.2312925682457129E-2"/>
                  <c:y val="-9.9669949138586594E-2"/>
                </c:manualLayout>
              </c:layout>
              <c:showVal val="1"/>
            </c:dLbl>
            <c:txPr>
              <a:bodyPr rot="-120000"/>
              <a:lstStyle/>
              <a:p>
                <a:pPr>
                  <a:defRPr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Арендная плата за земельные участки</c:v>
                </c:pt>
                <c:pt idx="1">
                  <c:v>Доходы от продажи земельных участков</c:v>
                </c:pt>
                <c:pt idx="2">
                  <c:v>Плата за негативное воздействие на окружающую среду</c:v>
                </c:pt>
                <c:pt idx="3">
                  <c:v>Штрафы, санкции</c:v>
                </c:pt>
                <c:pt idx="4">
                  <c:v>Плата за увеличение площади земельных участков</c:v>
                </c:pt>
                <c:pt idx="5">
                  <c:v>Арендная плата за имущество</c:v>
                </c:pt>
                <c:pt idx="6">
                  <c:v>Прочие неналоговые доходы</c:v>
                </c:pt>
                <c:pt idx="7">
                  <c:v>Плата за установку рекламной конструкции</c:v>
                </c:pt>
                <c:pt idx="8">
                  <c:v>реализация имущества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43.5</c:v>
                </c:pt>
                <c:pt idx="1">
                  <c:v>20</c:v>
                </c:pt>
                <c:pt idx="2">
                  <c:v>15.8</c:v>
                </c:pt>
                <c:pt idx="3">
                  <c:v>25.8</c:v>
                </c:pt>
                <c:pt idx="4">
                  <c:v>1.5</c:v>
                </c:pt>
                <c:pt idx="5">
                  <c:v>3.6</c:v>
                </c:pt>
                <c:pt idx="6">
                  <c:v>0.30000000000000027</c:v>
                </c:pt>
                <c:pt idx="7">
                  <c:v>0.70000000000000051</c:v>
                </c:pt>
                <c:pt idx="8">
                  <c:v>17.2</c:v>
                </c:pt>
              </c:numCache>
            </c:numRef>
          </c:val>
        </c:ser>
        <c:firstSliceAng val="51"/>
        <c:holeSize val="50"/>
      </c:doughnutChart>
    </c:plotArea>
    <c:legend>
      <c:legendPos val="r"/>
      <c:layout>
        <c:manualLayout>
          <c:xMode val="edge"/>
          <c:yMode val="edge"/>
          <c:x val="0.61720790439480544"/>
          <c:y val="5.8494094488188934E-3"/>
          <c:w val="0.38279209560519634"/>
          <c:h val="0.99415053466752568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pattFill prst="pct60">
      <a:fgClr>
        <a:schemeClr val="bg2">
          <a:lumMod val="90000"/>
        </a:schemeClr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lrMapOvr bg1="lt1" tx1="dk1" bg2="lt2" tx2="dk2" accent1="accent1" accent2="accent2" accent3="accent3" accent4="accent4" accent5="accent5" accent6="accent6" hlink="hlink" folHlink="folHlink"/>
  <c:chart>
    <c:plotArea>
      <c:layout/>
      <c:bubbleChart>
        <c:bubbleScale val="100"/>
        <c:axId val="144395648"/>
        <c:axId val="144434304"/>
      </c:bubbleChart>
      <c:valAx>
        <c:axId val="144395648"/>
        <c:scaling>
          <c:orientation val="minMax"/>
        </c:scaling>
        <c:axPos val="b"/>
        <c:tickLblPos val="nextTo"/>
        <c:crossAx val="144434304"/>
        <c:crosses val="autoZero"/>
        <c:crossBetween val="midCat"/>
      </c:valAx>
      <c:valAx>
        <c:axId val="144434304"/>
        <c:scaling>
          <c:orientation val="minMax"/>
        </c:scaling>
        <c:axPos val="l"/>
        <c:majorGridlines/>
        <c:tickLblPos val="nextTo"/>
        <c:crossAx val="144395648"/>
        <c:crosses val="autoZero"/>
        <c:crossBetween val="midCat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514618587868237E-2"/>
          <c:y val="3.4545367974986932E-2"/>
          <c:w val="0.55002962596612803"/>
          <c:h val="0.920749147932633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63437455563932E-3"/>
                  <c:y val="-1.528783717745952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-1.7561249466767244E-2"/>
                  <c:y val="-1.2740026947655084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2151.3000000000002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0"/>
              <c:layout>
                <c:manualLayout>
                  <c:x val="5.8537498222557292E-2"/>
                  <c:y val="2.9755027704874856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1369.9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 из бюджета Томской области</c:v>
                </c:pt>
              </c:strCache>
            </c:strRef>
          </c:tx>
          <c:dLbls>
            <c:dLbl>
              <c:idx val="0"/>
              <c:layout>
                <c:manualLayout>
                  <c:x val="1.1707499644511479E-2"/>
                  <c:y val="-2.795858242219763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99.8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бюджетам муниципальных районов из местных бюджетов</c:v>
                </c:pt>
              </c:strCache>
            </c:strRef>
          </c:tx>
          <c:dLbls>
            <c:dLbl>
              <c:idx val="0"/>
              <c:layout>
                <c:manualLayout>
                  <c:x val="5.8536345909600126E-3"/>
                  <c:y val="-8.2693079323842116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83.8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Иные межбюджетные трансферты из бюджетов поселений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0"/>
                  <c:y val="6.9494427018849739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55.8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4785285268874645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General</c:formatCode>
                <c:ptCount val="1"/>
                <c:pt idx="0">
                  <c:v>1.5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 бюджета от возврата остатков прошлых лет автономными и бюджетными учреждениями, а также из бюджетов поселений</c:v>
                </c:pt>
              </c:strCache>
            </c:strRef>
          </c:tx>
          <c:dLbls>
            <c:dLbl>
              <c:idx val="0"/>
              <c:layout>
                <c:manualLayout>
                  <c:x val="2.0488124377895038E-2"/>
                  <c:y val="1.9828423374826903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General</c:formatCode>
                <c:ptCount val="1"/>
                <c:pt idx="0">
                  <c:v>5.4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Возврат остатков прошлых лет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General</c:formatCode>
                <c:ptCount val="1"/>
                <c:pt idx="0">
                  <c:v>-15.4</c:v>
                </c:pt>
              </c:numCache>
            </c:numRef>
          </c:val>
        </c:ser>
        <c:axId val="144654720"/>
        <c:axId val="144656256"/>
      </c:barChart>
      <c:catAx>
        <c:axId val="144654720"/>
        <c:scaling>
          <c:orientation val="minMax"/>
        </c:scaling>
        <c:axPos val="b"/>
        <c:numFmt formatCode="General" sourceLinked="1"/>
        <c:tickLblPos val="nextTo"/>
        <c:crossAx val="144656256"/>
        <c:crosses val="autoZero"/>
        <c:auto val="1"/>
        <c:lblAlgn val="ctr"/>
        <c:lblOffset val="100"/>
      </c:catAx>
      <c:valAx>
        <c:axId val="144656256"/>
        <c:scaling>
          <c:orientation val="minMax"/>
          <c:max val="1300"/>
          <c:min val="-100"/>
        </c:scaling>
        <c:axPos val="l"/>
        <c:majorGridlines/>
        <c:numFmt formatCode="General" sourceLinked="1"/>
        <c:tickLblPos val="nextTo"/>
        <c:crossAx val="14465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227643112083923"/>
          <c:y val="5.8652213246147339E-3"/>
          <c:w val="0.33772356887916188"/>
          <c:h val="0.93142255027219201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spPr>
    <a:pattFill prst="pct60">
      <a:fgClr>
        <a:schemeClr val="bg2">
          <a:lumMod val="90000"/>
        </a:schemeClr>
      </a:fgClr>
      <a:bgClr>
        <a:schemeClr val="bg1"/>
      </a:bgClr>
    </a:pattFill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27.4</c:v>
                </c:pt>
                <c:pt idx="1">
                  <c:v>30.4</c:v>
                </c:pt>
                <c:pt idx="2">
                  <c:v>34.5</c:v>
                </c:pt>
                <c:pt idx="3">
                  <c:v>44.3</c:v>
                </c:pt>
                <c:pt idx="4">
                  <c:v>59.1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26.6</c:v>
                </c:pt>
                <c:pt idx="1">
                  <c:v>31.9</c:v>
                </c:pt>
                <c:pt idx="2">
                  <c:v>34.5</c:v>
                </c:pt>
                <c:pt idx="3">
                  <c:v>44.3</c:v>
                </c:pt>
                <c:pt idx="4">
                  <c:v>53.4</c:v>
                </c:pt>
              </c:numCache>
            </c:numRef>
          </c:val>
        </c:ser>
        <c:axId val="144936320"/>
        <c:axId val="145126528"/>
      </c:barChart>
      <c:catAx>
        <c:axId val="144936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pPr>
            <a:endParaRPr lang="ru-RU"/>
          </a:p>
        </c:txPr>
        <c:crossAx val="145126528"/>
        <c:crosses val="autoZero"/>
        <c:auto val="1"/>
        <c:lblAlgn val="ctr"/>
        <c:lblOffset val="100"/>
      </c:catAx>
      <c:valAx>
        <c:axId val="145126528"/>
        <c:scaling>
          <c:orientation val="minMax"/>
        </c:scaling>
        <c:axPos val="l"/>
        <c:majorGridlines/>
        <c:numFmt formatCode="General" sourceLinked="1"/>
        <c:tickLblPos val="nextTo"/>
        <c:crossAx val="144936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0.87394</cdr:x>
      <cdr:y>0.90819</cdr:y>
    </cdr:from>
    <cdr:to>
      <cdr:x>1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236996" y="3561491"/>
          <a:ext cx="1043924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2">
                  <a:lumMod val="25000"/>
                </a:schemeClr>
              </a:solidFill>
            </a:rPr>
            <a:t>млн.руб..</a:t>
          </a:r>
          <a:endParaRPr lang="ru-RU" sz="1800" b="1" dirty="0">
            <a:solidFill>
              <a:schemeClr val="bg2">
                <a:lumMod val="2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0.17232</cdr:x>
      <cdr:y>0.35809</cdr:y>
    </cdr:from>
    <cdr:to>
      <cdr:x>0.20543</cdr:x>
      <cdr:y>0.44004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flipH="1" flipV="1">
          <a:off x="1499224" y="1887984"/>
          <a:ext cx="288032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ACF08-9521-4874-A15F-73F1A49FC95B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DEAED-D279-4DA0-87E4-C4BF5179A6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18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u="none" strike="noStrike" kern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u="none" strike="noStrike" kern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i="0" u="none" strike="noStrike" kern="12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DEAED-D279-4DA0-87E4-C4BF5179A62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1B5296-CD1F-4A8D-A6E5-1F8D5C8DE7C7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BFBF74-45E1-4B06-B309-56B27F15F4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eception@regtom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upload.wikimedia.org/wikipedia/commons/thumb/0/0f/Tomsky_district_of_Tomsk_Oblast_coat_of_arms.jpg/91px-Tomsky_district_of_Tomsk_Oblast_coat_of_arm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60648"/>
            <a:ext cx="1224136" cy="180959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11560" y="2780928"/>
            <a:ext cx="79928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ДЛЯ   ГРАЖДАН</a:t>
            </a:r>
          </a:p>
          <a:p>
            <a:pPr algn="ctr"/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основе решения Думы Томского района от      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27.05.2021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61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«Об  утверждении отчета об исполнении бюджета Томского района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 2020 год»</a:t>
            </a:r>
          </a:p>
        </p:txBody>
      </p:sp>
    </p:spTree>
    <p:extLst>
      <p:ext uri="{BB962C8B-B14F-4D97-AF65-F5344CB8AC3E}">
        <p14:creationId xmlns:p14="http://schemas.microsoft.com/office/powerpoint/2010/main" xmlns="" val="13526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121895430"/>
              </p:ext>
            </p:extLst>
          </p:nvPr>
        </p:nvGraphicFramePr>
        <p:xfrm>
          <a:off x="179512" y="1397000"/>
          <a:ext cx="8712968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45698" y="596595"/>
            <a:ext cx="865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Структура расходов бюджета Томского района в 2020году</a:t>
            </a:r>
            <a:endParaRPr lang="ru-RU" sz="24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635896" y="6021288"/>
            <a:ext cx="1152128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0" y="1340770"/>
          <a:ext cx="9144000" cy="5738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064"/>
                <a:gridCol w="1368152"/>
                <a:gridCol w="1368152"/>
                <a:gridCol w="1259632"/>
              </a:tblGrid>
              <a:tr h="55879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 направления расходов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План,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Исполнение,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624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170 547,5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163 814,2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96,1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44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5 101,4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5 101,4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05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170,0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90,3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53,1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221 440,2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205 655,4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92,9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329 329,7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233 964,4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Охрана окружающей среды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9 601,5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8 978,7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93,5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3 619 400,7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3 239 795,7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135 122,3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133 135,3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98,5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91 849,4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79 495,7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86,6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 и спорт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24 492,2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22 269,2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90,9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8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152 388,3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150 493,4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98,8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624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4 759 443,2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4 242 793,7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89,1</a:t>
                      </a: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7667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Исполнение по расходам бюджета Томского района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за 2020 год</a:t>
            </a:r>
            <a:endParaRPr lang="ru-RU" sz="20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8150869"/>
              </p:ext>
            </p:extLst>
          </p:nvPr>
        </p:nvGraphicFramePr>
        <p:xfrm>
          <a:off x="179512" y="1700808"/>
          <a:ext cx="8856985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4824537"/>
                <a:gridCol w="1296144"/>
                <a:gridCol w="1152128"/>
                <a:gridCol w="1224137"/>
              </a:tblGrid>
              <a:tr h="5362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№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Муниципальные программы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Утверждено,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малого и среднего предпринимательства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5 650,0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5 549,5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"Улучшение условий охраны труда 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"Эффективное управление муниципальными ресурсами Томского района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20 374,5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14 331,6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70,3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"Эффективное управление муниципальными финансами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154 180,7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152 331,0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98,8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сельскохозяйственного производства Томского района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88 962,3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88 658,8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9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образования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3 550 898,4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3 177 692,7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978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"Социальное развитие Томского района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259 632,2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252 207,0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31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"Развитие информационного общества в Томском районе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515,8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1 513,0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8551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МП "Улучшение комфортности проживания на территории Томского района на 2016-2020 годы"</a:t>
                      </a: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424 909,6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310 958,3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15432">
                <a:tc>
                  <a:txBody>
                    <a:bodyPr/>
                    <a:lstStyle/>
                    <a:p>
                      <a:endParaRPr lang="ru-RU" sz="12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4 506 303,5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4 003 403,7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88,8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20688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Реализация  муниципальных  программ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в  2020 году</a:t>
            </a:r>
            <a:endParaRPr lang="ru-RU" sz="24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2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8150869"/>
              </p:ext>
            </p:extLst>
          </p:nvPr>
        </p:nvGraphicFramePr>
        <p:xfrm>
          <a:off x="179512" y="1988840"/>
          <a:ext cx="8856985" cy="4678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"/>
                <a:gridCol w="4680521"/>
                <a:gridCol w="1296144"/>
                <a:gridCol w="1224136"/>
                <a:gridCol w="1296145"/>
              </a:tblGrid>
              <a:tr h="7063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№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Главный распорядитель бюджетных средств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Утверждено,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dirty="0">
                        <a:solidFill>
                          <a:schemeClr val="bg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Дума Томского района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8 301,2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8 130,5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Администрация Томского района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319 738,0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303 959,9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156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ЖКХ, ГО и ЧС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216 726,5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194 376,3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образования Администрации Томского района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3 180 350,4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3 108 875,7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6914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финансов Администрации Томского района</a:t>
                      </a:r>
                      <a:endParaRPr lang="ru-RU" sz="13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197 134,0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193 234,9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389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Избирательная комиссия муниципального образования "Томский район"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5 407,5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5 398,0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территориального развития Администрации Томского района</a:t>
                      </a: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631 373,7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233 583,4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по культуре, спорту, молодежной политике и туризму Администрации Томского района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200 411,9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195 235,0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8390"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4 759 443,2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4 242 793,7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89,1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620688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Томского района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ведомственной структуре расходов бюджета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2020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Программный бюджет за 2017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92696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Финансовый результат исполнения бюджета Томского района в 2020 году</a:t>
            </a:r>
            <a:endParaRPr lang="ru-RU" sz="2400" b="1" dirty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2492896"/>
            <a:ext cx="6120680" cy="1800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 исполнения бюджета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2020 году- </a:t>
            </a: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размере 382,8 млн. руб.</a:t>
            </a:r>
            <a:endParaRPr lang="ru-RU" sz="2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4197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060848"/>
            <a:ext cx="8640960" cy="43204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финансов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Администрации Томского района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работы: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8-30 до 17-30,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перерыв с 12-30 до 13-30.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Томск,  пр. Фрунзе 59 «а»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44-23-66, факс  44-23-70</a:t>
            </a:r>
          </a:p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 электронной почты: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reception@regtom.ru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Томского района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-начальник Управления финансов 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Чернова Надежда Николаевна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51520" y="764704"/>
            <a:ext cx="8640960" cy="986408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Контактная  информация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9512" y="116632"/>
          <a:ext cx="4680520" cy="3240069"/>
        </p:xfrm>
        <a:graphic>
          <a:graphicData uri="http://schemas.openxmlformats.org/presentationml/2006/ole">
            <p:oleObj spid="_x0000_s1026" name="Документ" r:id="rId3" imgW="6096794" imgH="4050563" progId="Word.Document.12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7016" y="2708921"/>
            <a:ext cx="86774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Томского района.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финансов Администрации Томского района предлагает вам очередную редакцию информационного сборника в доступной для граждан форме, подготовленную на основе решения Думы Томского района «Об  утверждении отчета об исполнении бюджета Томского района  за 2020 год».</a:t>
            </a:r>
            <a:r>
              <a:rPr lang="ru-RU" sz="1200" i="1" dirty="0" smtClean="0"/>
              <a:t> </a:t>
            </a:r>
          </a:p>
          <a:p>
            <a:pPr algn="just"/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Что такое исполнение бюджета? Это этап  бюджетного  процесса, который длится  в течение   финансового  года и включает в себя: с одной стороны –обеспечение   полного и своевременного поступления в бюджет налогов, сборов,  доходов от  использования   муниципального  имущества, других обязательных платежей, а с другой стороны -обеспечение последовательного финансирования мероприятий с целью исполнения всех принятых муниципальным  образованием   расходных   обязательств. Составление и  утверждение отчета  об  исполнении бюджета является  важной  формой контроля  за  исполнением  бюджета.</a:t>
            </a:r>
          </a:p>
          <a:p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Представляя  информацию об исполнении бюджета на общественное обсуждение, считаю, что заинтересованность и участие граждан в решении вопросов местного значения, плодотворное и конструктивное сотрудничество органов местного самоуправления и всех жителей поможет сделать наш район еще более комфортным для проживания.</a:t>
            </a:r>
          </a:p>
          <a:p>
            <a:pPr lvl="0" algn="r">
              <a:spcBef>
                <a:spcPct val="0"/>
              </a:spcBef>
              <a:defRPr/>
            </a:pP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Н.Н. Чернова</a:t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Заместитель Главы                                                                                                                                                                Администрации Томского района </a:t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– начальник Управления финансов</a:t>
            </a:r>
            <a:r>
              <a:rPr lang="ru-RU" sz="16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2632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338971621"/>
              </p:ext>
            </p:extLst>
          </p:nvPr>
        </p:nvGraphicFramePr>
        <p:xfrm>
          <a:off x="260066" y="1599520"/>
          <a:ext cx="8640960" cy="3921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692696"/>
            <a:ext cx="5904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Бюджет Томского района 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 2016-2020 годы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5411656"/>
              </p:ext>
            </p:extLst>
          </p:nvPr>
        </p:nvGraphicFramePr>
        <p:xfrm>
          <a:off x="251519" y="5572080"/>
          <a:ext cx="864096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3417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17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1982,5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2231,9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2593,4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3404,9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4625,6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1927,1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2341,3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2571,3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3409,2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4242,8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Стрелка вверх 7"/>
          <p:cNvSpPr/>
          <p:nvPr/>
        </p:nvSpPr>
        <p:spPr>
          <a:xfrm rot="4560000">
            <a:off x="3755055" y="143228"/>
            <a:ext cx="121721" cy="4645033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77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620689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Структура доходов бюджета в 2020 году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677166307"/>
              </p:ext>
            </p:extLst>
          </p:nvPr>
        </p:nvGraphicFramePr>
        <p:xfrm>
          <a:off x="0" y="1412776"/>
          <a:ext cx="66967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3838856"/>
              </p:ext>
            </p:extLst>
          </p:nvPr>
        </p:nvGraphicFramePr>
        <p:xfrm>
          <a:off x="3635896" y="3933056"/>
          <a:ext cx="5508104" cy="2811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82696"/>
                <a:gridCol w="1126374"/>
                <a:gridCol w="1299517"/>
                <a:gridCol w="1299517"/>
              </a:tblGrid>
              <a:tr h="6857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вида  доходов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1435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431,2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126,5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1435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579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4 151,6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4 042,8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12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4 695,2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4 625,6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43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714356"/>
            <a:ext cx="852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Поступление налоговых доходов в 2020 году</a:t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454,4 млн. руб.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442467848"/>
              </p:ext>
            </p:extLst>
          </p:nvPr>
        </p:nvGraphicFramePr>
        <p:xfrm>
          <a:off x="395536" y="1844824"/>
          <a:ext cx="8496944" cy="4841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85794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714356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Поступление неналоговых доходов</a:t>
            </a:r>
          </a:p>
          <a:p>
            <a:pPr algn="ctr"/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2020 году</a:t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128,4 млн. руб.</a:t>
            </a:r>
            <a:endParaRPr lang="ru-RU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442467848"/>
              </p:ext>
            </p:extLst>
          </p:nvPr>
        </p:nvGraphicFramePr>
        <p:xfrm>
          <a:off x="395536" y="1844824"/>
          <a:ext cx="8496944" cy="4841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535735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908720"/>
          <a:ext cx="8229600" cy="522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714356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Безвозмездные поступления в 2020 году</a:t>
            </a:r>
            <a:b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4042,9млн.руб.</a:t>
            </a:r>
          </a:p>
          <a:p>
            <a:pPr algn="ctr"/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18699342"/>
              </p:ext>
            </p:extLst>
          </p:nvPr>
        </p:nvGraphicFramePr>
        <p:xfrm>
          <a:off x="179512" y="1556792"/>
          <a:ext cx="867819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315739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6096289"/>
              </p:ext>
            </p:extLst>
          </p:nvPr>
        </p:nvGraphicFramePr>
        <p:xfrm>
          <a:off x="179512" y="4437112"/>
          <a:ext cx="8712967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476165"/>
                <a:gridCol w="1440160"/>
                <a:gridCol w="1368152"/>
                <a:gridCol w="1512168"/>
                <a:gridCol w="1404155"/>
              </a:tblGrid>
              <a:tr h="7081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(млн. руб.)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(млн. руб.)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 (тыс.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чел.)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1 жителя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1 982,5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1 927,1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2 231,9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2 341,3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2 593,4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2 571,3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3 404,9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3 409,2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5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4 242,8</a:t>
                      </a: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62068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Доходы и расходы Томского района </a:t>
            </a:r>
          </a:p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на 1 жителя в динамике  (2016-2020 г.г.)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547664" y="1340768"/>
          <a:ext cx="571229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70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E9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3"/>
          </a:solidFill>
          <a:ln>
            <a:solidFill>
              <a:schemeClr val="accent3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/>
            <a:r>
              <a:rPr lang="ru-RU" sz="1800" dirty="0" smtClean="0"/>
              <a:t>Томский район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236847"/>
              </p:ext>
            </p:extLst>
          </p:nvPr>
        </p:nvGraphicFramePr>
        <p:xfrm>
          <a:off x="2915816" y="7317432"/>
          <a:ext cx="8507288" cy="588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2456" y="695613"/>
            <a:ext cx="8528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Расходы бюджета Томского района в динамике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(2016-2020 г.г.)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4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rgbClr val="C6E6A2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Томский район</a:t>
            </a:r>
            <a:endParaRPr lang="ru-RU" sz="24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5375716"/>
              </p:ext>
            </p:extLst>
          </p:nvPr>
        </p:nvGraphicFramePr>
        <p:xfrm>
          <a:off x="6588224" y="2420888"/>
          <a:ext cx="2423592" cy="2849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047"/>
                <a:gridCol w="1128545"/>
              </a:tblGrid>
              <a:tr h="7439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млн.руб.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1 927,1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2 341,3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2 571,3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09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3 409,2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9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rgbClr val="C6E6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4 242,8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4109502190"/>
              </p:ext>
            </p:extLst>
          </p:nvPr>
        </p:nvGraphicFramePr>
        <p:xfrm>
          <a:off x="192456" y="1700808"/>
          <a:ext cx="62517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8782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3634</TotalTime>
  <Words>1058</Words>
  <Application>Microsoft Office PowerPoint</Application>
  <PresentationFormat>Экран (4:3)</PresentationFormat>
  <Paragraphs>364</Paragraphs>
  <Slides>15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Трек</vt:lpstr>
      <vt:lpstr>Документ</vt:lpstr>
      <vt:lpstr>Слайд 1</vt:lpstr>
      <vt:lpstr>Слайд 2</vt:lpstr>
      <vt:lpstr>Слайд 3</vt:lpstr>
      <vt:lpstr>Слайд 4</vt:lpstr>
      <vt:lpstr>Томский район</vt:lpstr>
      <vt:lpstr>Томский район</vt:lpstr>
      <vt:lpstr>Томский район</vt:lpstr>
      <vt:lpstr>Слайд 8</vt:lpstr>
      <vt:lpstr>Томский район</vt:lpstr>
      <vt:lpstr>Томский район</vt:lpstr>
      <vt:lpstr>Томский район</vt:lpstr>
      <vt:lpstr>Томский район</vt:lpstr>
      <vt:lpstr>Томский район</vt:lpstr>
      <vt:lpstr>Программный бюджет за 2017 год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Турецкова Виктория Александровна</dc:creator>
  <cp:lastModifiedBy>Алентьева Галина Анатольевна</cp:lastModifiedBy>
  <cp:revision>519</cp:revision>
  <dcterms:created xsi:type="dcterms:W3CDTF">2017-05-22T02:58:41Z</dcterms:created>
  <dcterms:modified xsi:type="dcterms:W3CDTF">2022-03-15T03:39:23Z</dcterms:modified>
</cp:coreProperties>
</file>