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314" r:id="rId3"/>
    <p:sldId id="315" r:id="rId4"/>
    <p:sldId id="316" r:id="rId5"/>
    <p:sldId id="317" r:id="rId6"/>
    <p:sldId id="319" r:id="rId7"/>
    <p:sldId id="320" r:id="rId8"/>
    <p:sldId id="321" r:id="rId9"/>
    <p:sldId id="322" r:id="rId10"/>
    <p:sldId id="323" r:id="rId11"/>
    <p:sldId id="328" r:id="rId12"/>
    <p:sldId id="324" r:id="rId13"/>
    <p:sldId id="326" r:id="rId14"/>
    <p:sldId id="329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AFF"/>
    <a:srgbClr val="551472"/>
    <a:srgbClr val="66FF99"/>
    <a:srgbClr val="FF00FF"/>
    <a:srgbClr val="FF99CC"/>
    <a:srgbClr val="F6FC0C"/>
    <a:srgbClr val="FFFF99"/>
    <a:srgbClr val="AA8034"/>
    <a:srgbClr val="17F5B0"/>
    <a:srgbClr val="39A7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6358" autoAdjust="0"/>
  </p:normalViewPr>
  <p:slideViewPr>
    <p:cSldViewPr>
      <p:cViewPr>
        <p:scale>
          <a:sx n="100" d="100"/>
          <a:sy n="100" d="100"/>
        </p:scale>
        <p:origin x="-190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156250000000004"/>
          <c:y val="3.2941176470588376E-2"/>
          <c:w val="0.56562500000000215"/>
          <c:h val="0.8352941176470588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0087549981487963E-2"/>
                  <c:y val="1.31289461056777E-2"/>
                </c:manualLayout>
              </c:layout>
              <c:showVal val="1"/>
            </c:dLbl>
            <c:dLbl>
              <c:idx val="1"/>
              <c:layout>
                <c:manualLayout>
                  <c:x val="-1.8116099810021227E-2"/>
                  <c:y val="8.6563944344463187E-3"/>
                </c:manualLayout>
              </c:layout>
              <c:showVal val="1"/>
            </c:dLbl>
            <c:dLbl>
              <c:idx val="2"/>
              <c:layout>
                <c:manualLayout>
                  <c:x val="-1.0519649638554633E-2"/>
                  <c:y val="2.4011536393469441E-2"/>
                </c:manualLayout>
              </c:layout>
              <c:showVal val="1"/>
            </c:dLbl>
            <c:dLbl>
              <c:idx val="3"/>
              <c:layout>
                <c:manualLayout>
                  <c:x val="-2.3235699467088165E-2"/>
                  <c:y val="3.1605963617125324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880000" vert="horz"/>
              <a:lstStyle/>
              <a:p>
                <a:pPr algn="ctr">
                  <a:defRPr sz="149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2024г.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568879.19999999949</c:v>
                </c:pt>
                <c:pt idx="1">
                  <c:v>572825.4</c:v>
                </c:pt>
                <c:pt idx="2">
                  <c:v>582835.6</c:v>
                </c:pt>
                <c:pt idx="3">
                  <c:v>601349.6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CC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93442670580685E-2"/>
                  <c:y val="1.4117647058823516E-2"/>
                </c:manualLayout>
              </c:layout>
              <c:showVal val="1"/>
            </c:dLbl>
            <c:dLbl>
              <c:idx val="1"/>
              <c:layout>
                <c:manualLayout>
                  <c:x val="6.0415267429188645E-2"/>
                  <c:y val="-3.3245473547905894E-3"/>
                </c:manualLayout>
              </c:layout>
              <c:showVal val="1"/>
            </c:dLbl>
            <c:dLbl>
              <c:idx val="2"/>
              <c:layout>
                <c:manualLayout>
                  <c:x val="4.6136717600654985E-2"/>
                  <c:y val="-7.0931915132918842E-3"/>
                </c:manualLayout>
              </c:layout>
              <c:showVal val="1"/>
            </c:dLbl>
            <c:dLbl>
              <c:idx val="3"/>
              <c:layout>
                <c:manualLayout>
                  <c:x val="2.2483167772121955E-2"/>
                  <c:y val="-2.4334213747855011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700000" vert="horz"/>
              <a:lstStyle/>
              <a:p>
                <a:pPr algn="ctr">
                  <a:defRPr sz="146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2024г.</c:v>
                </c:pt>
              </c:strCache>
            </c:strRef>
          </c:cat>
          <c:val>
            <c:numRef>
              <c:f>Sheet1!$B$3:$E$3</c:f>
              <c:numCache>
                <c:formatCode>#,##0.0</c:formatCode>
                <c:ptCount val="4"/>
                <c:pt idx="0">
                  <c:v>2758282.9</c:v>
                </c:pt>
                <c:pt idx="1">
                  <c:v>1864897.5</c:v>
                </c:pt>
                <c:pt idx="2">
                  <c:v>1775825.3</c:v>
                </c:pt>
                <c:pt idx="3">
                  <c:v>1778036.6</c:v>
                </c:pt>
              </c:numCache>
            </c:numRef>
          </c:val>
        </c:ser>
        <c:gapDepth val="0"/>
        <c:shape val="box"/>
        <c:axId val="127626240"/>
        <c:axId val="127632128"/>
        <c:axId val="0"/>
      </c:bar3DChart>
      <c:catAx>
        <c:axId val="127626240"/>
        <c:scaling>
          <c:orientation val="minMax"/>
        </c:scaling>
        <c:axPos val="b"/>
        <c:numFmt formatCode="General" sourceLinked="1"/>
        <c:tickLblPos val="low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4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7632128"/>
        <c:crosses val="autoZero"/>
        <c:auto val="1"/>
        <c:lblAlgn val="ctr"/>
        <c:lblOffset val="100"/>
        <c:tickLblSkip val="1"/>
        <c:tickMarkSkip val="1"/>
      </c:catAx>
      <c:valAx>
        <c:axId val="127632128"/>
        <c:scaling>
          <c:orientation val="minMax"/>
        </c:scaling>
        <c:axPos val="l"/>
        <c:majorGridlines>
          <c:spPr>
            <a:ln w="4642">
              <a:solidFill>
                <a:schemeClr val="tx1"/>
              </a:solidFill>
              <a:prstDash val="solid"/>
            </a:ln>
          </c:spPr>
        </c:majorGridlines>
        <c:numFmt formatCode="#,##0.0" sourceLinked="1"/>
        <c:tickLblPos val="nextTo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7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7626240"/>
        <c:crosses val="autoZero"/>
        <c:crossBetween val="between"/>
      </c:valAx>
      <c:spPr>
        <a:solidFill>
          <a:srgbClr val="CCCCFF"/>
        </a:solidFill>
        <a:ln w="37136">
          <a:noFill/>
        </a:ln>
      </c:spPr>
    </c:plotArea>
    <c:legend>
      <c:legendPos val="r"/>
      <c:layout>
        <c:manualLayout>
          <c:xMode val="edge"/>
          <c:yMode val="edge"/>
          <c:x val="0.75857616678642659"/>
          <c:y val="0.36941176470588388"/>
          <c:w val="0.23829875782411741"/>
          <c:h val="0.27058823529411874"/>
        </c:manualLayout>
      </c:layout>
      <c:spPr>
        <a:noFill/>
        <a:ln w="4642">
          <a:solidFill>
            <a:schemeClr val="tx1"/>
          </a:solidFill>
          <a:prstDash val="solid"/>
        </a:ln>
      </c:spPr>
      <c:txPr>
        <a:bodyPr/>
        <a:lstStyle/>
        <a:p>
          <a:pPr>
            <a:defRPr sz="2186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70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18343015606339"/>
          <c:y val="2.5464379212826696E-2"/>
          <c:w val="0.59167874420581745"/>
          <c:h val="0.8892668270177565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 w="15833">
              <a:solidFill>
                <a:schemeClr val="tx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Sheet1!$B$2:$E$2</c:f>
              <c:numCache>
                <c:formatCode>#,##0.0</c:formatCode>
                <c:ptCount val="4"/>
                <c:pt idx="0">
                  <c:v>295174.8</c:v>
                </c:pt>
                <c:pt idx="1">
                  <c:v>224386</c:v>
                </c:pt>
                <c:pt idx="2">
                  <c:v>179595.7</c:v>
                </c:pt>
                <c:pt idx="3">
                  <c:v>178707.6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24 715.2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2.084257846656404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Sheet1!$B$3:$E$3</c:f>
              <c:numCache>
                <c:formatCode>#,##0.0</c:formatCode>
                <c:ptCount val="4"/>
                <c:pt idx="0">
                  <c:v>734326.2</c:v>
                </c:pt>
                <c:pt idx="1">
                  <c:v>69293</c:v>
                </c:pt>
                <c:pt idx="2">
                  <c:v>24286.9</c:v>
                </c:pt>
                <c:pt idx="3">
                  <c:v>26830.1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hlink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138817480719794E-2"/>
                  <c:y val="4.1685156933127816E-3"/>
                </c:manualLayout>
              </c:layout>
              <c:showVal val="1"/>
            </c:dLbl>
            <c:dLbl>
              <c:idx val="1"/>
              <c:layout>
                <c:manualLayout>
                  <c:x val="1.028277634961444E-2"/>
                  <c:y val="-4.1685156933127816E-3"/>
                </c:manualLayout>
              </c:layout>
              <c:showVal val="1"/>
            </c:dLbl>
            <c:dLbl>
              <c:idx val="2"/>
              <c:layout>
                <c:manualLayout>
                  <c:x val="1.5424164524421595E-2"/>
                  <c:y val="-4.1685156933128197E-3"/>
                </c:manualLayout>
              </c:layout>
              <c:showVal val="1"/>
            </c:dLbl>
            <c:dLbl>
              <c:idx val="3"/>
              <c:layout>
                <c:manualLayout>
                  <c:x val="1.156812339331625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Sheet1!$B$4:$E$4</c:f>
              <c:numCache>
                <c:formatCode>#,##0.0</c:formatCode>
                <c:ptCount val="4"/>
                <c:pt idx="0">
                  <c:v>1508439.5</c:v>
                </c:pt>
                <c:pt idx="1">
                  <c:v>1507032.4</c:v>
                </c:pt>
                <c:pt idx="2">
                  <c:v>1507737.7</c:v>
                </c:pt>
                <c:pt idx="3">
                  <c:v>1508021.9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из бюджета Томской области</c:v>
                </c:pt>
              </c:strCache>
            </c:strRef>
          </c:tx>
          <c:spPr>
            <a:solidFill>
              <a:srgbClr val="FF00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3.8560411311053984E-3"/>
                  <c:y val="1.0421289233281963E-2"/>
                </c:manualLayout>
              </c:layout>
              <c:showVal val="1"/>
            </c:dLbl>
            <c:dLbl>
              <c:idx val="2"/>
              <c:layout>
                <c:manualLayout>
                  <c:x val="1.2853470437018055E-3"/>
                  <c:y val="8.3370313866255666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667406277325112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Sheet1!$B$5:$E$5</c:f>
              <c:numCache>
                <c:formatCode>#,##0.0</c:formatCode>
                <c:ptCount val="4"/>
                <c:pt idx="0">
                  <c:v>167581.9</c:v>
                </c:pt>
                <c:pt idx="1">
                  <c:v>16775.5</c:v>
                </c:pt>
                <c:pt idx="2">
                  <c:v>16770.5</c:v>
                </c:pt>
                <c:pt idx="3">
                  <c:v>16770.5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иные межбюджетные трансферты из бюджетов сельских поселений</c:v>
                </c:pt>
              </c:strCache>
            </c:strRef>
          </c:tx>
          <c:spPr>
            <a:solidFill>
              <a:srgbClr val="FF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7120822622107968E-3"/>
                  <c:y val="-2.0842578466564038E-2"/>
                </c:manualLayout>
              </c:layout>
              <c:showVal val="1"/>
            </c:dLbl>
            <c:dLbl>
              <c:idx val="1"/>
              <c:layout>
                <c:manualLayout>
                  <c:x val="1.1568123393316258E-2"/>
                  <c:y val="-1.6674062773251126E-2"/>
                </c:manualLayout>
              </c:layout>
              <c:showVal val="1"/>
            </c:dLbl>
            <c:dLbl>
              <c:idx val="2"/>
              <c:layout>
                <c:manualLayout>
                  <c:x val="8.9974293059125968E-3"/>
                  <c:y val="-1.8758320619907579E-2"/>
                </c:manualLayout>
              </c:layout>
              <c:showVal val="1"/>
            </c:dLbl>
            <c:dLbl>
              <c:idx val="3"/>
              <c:layout>
                <c:manualLayout>
                  <c:x val="5.1413881748072106E-3"/>
                  <c:y val="-2.084257846656403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Sheet1!$B$6:$E$6</c:f>
              <c:numCache>
                <c:formatCode>#,##0.0</c:formatCode>
                <c:ptCount val="4"/>
                <c:pt idx="0">
                  <c:v>52760.5</c:v>
                </c:pt>
                <c:pt idx="1">
                  <c:v>47410.6</c:v>
                </c:pt>
                <c:pt idx="2">
                  <c:v>47434.5</c:v>
                </c:pt>
                <c:pt idx="3">
                  <c:v>47706.5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tx2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2853470437018055E-3"/>
                  <c:y val="-1.875832061990766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-12 786,3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4"/>
                <c:pt idx="0" formatCode="#,##0.0">
                  <c:v>-39594.400000000001</c:v>
                </c:pt>
              </c:numCache>
            </c:numRef>
          </c:val>
        </c:ser>
        <c:dLbls>
          <c:showVal val="1"/>
        </c:dLbls>
        <c:gapWidth val="108"/>
        <c:gapDepth val="0"/>
        <c:shape val="box"/>
        <c:axId val="128891136"/>
        <c:axId val="128786432"/>
        <c:axId val="0"/>
      </c:bar3DChart>
      <c:catAx>
        <c:axId val="128891136"/>
        <c:scaling>
          <c:orientation val="minMax"/>
        </c:scaling>
        <c:axPos val="b"/>
        <c:numFmt formatCode="General" sourceLinked="1"/>
        <c:tickLblPos val="low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8786432"/>
        <c:crosses val="autoZero"/>
        <c:auto val="1"/>
        <c:lblAlgn val="ctr"/>
        <c:lblOffset val="100"/>
        <c:tickLblSkip val="1"/>
        <c:tickMarkSkip val="1"/>
      </c:catAx>
      <c:valAx>
        <c:axId val="128786432"/>
        <c:scaling>
          <c:orientation val="minMax"/>
        </c:scaling>
        <c:axPos val="l"/>
        <c:majorGridlines>
          <c:spPr>
            <a:ln w="3958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7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889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4119385462461"/>
          <c:y val="5.1312787036769801E-2"/>
          <c:w val="0.17967937169807502"/>
          <c:h val="0.80243560732318275"/>
        </c:manualLayout>
      </c:layout>
      <c:spPr>
        <a:noFill/>
        <a:ln w="31667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5"/>
      <c:hPercent val="50"/>
      <c:rotY val="20"/>
      <c:perspective val="0"/>
    </c:view3D>
    <c:plotArea>
      <c:layout>
        <c:manualLayout>
          <c:layoutTarget val="inner"/>
          <c:xMode val="edge"/>
          <c:yMode val="edge"/>
          <c:x val="0.2854006586169045"/>
          <c:y val="0.30784708249497061"/>
          <c:w val="0.429198682766191"/>
          <c:h val="0.3822937625754534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777">
              <a:noFill/>
            </a:ln>
          </c:spPr>
          <c:explosion val="25"/>
          <c:dPt>
            <c:idx val="0"/>
            <c:spPr>
              <a:solidFill>
                <a:srgbClr val="FF6600"/>
              </a:solidFill>
              <a:ln w="25777">
                <a:noFill/>
              </a:ln>
            </c:spPr>
          </c:dPt>
          <c:dPt>
            <c:idx val="1"/>
            <c:spPr>
              <a:solidFill>
                <a:srgbClr val="993366"/>
              </a:solidFill>
              <a:ln w="25777">
                <a:noFill/>
              </a:ln>
            </c:spPr>
          </c:dPt>
          <c:dPt>
            <c:idx val="2"/>
            <c:spPr>
              <a:solidFill>
                <a:srgbClr val="00FF00"/>
              </a:solidFill>
              <a:ln w="25777">
                <a:noFill/>
              </a:ln>
            </c:spPr>
          </c:dPt>
          <c:dPt>
            <c:idx val="3"/>
            <c:spPr>
              <a:solidFill>
                <a:srgbClr val="FFFF00"/>
              </a:solidFill>
              <a:ln w="25777">
                <a:noFill/>
              </a:ln>
            </c:spPr>
          </c:dPt>
          <c:dPt>
            <c:idx val="4"/>
            <c:spPr>
              <a:solidFill>
                <a:srgbClr val="808080"/>
              </a:solidFill>
              <a:ln w="25777">
                <a:noFill/>
              </a:ln>
            </c:spPr>
          </c:dPt>
          <c:dPt>
            <c:idx val="5"/>
            <c:spPr>
              <a:solidFill>
                <a:schemeClr val="tx2"/>
              </a:solidFill>
              <a:ln w="25777">
                <a:noFill/>
              </a:ln>
            </c:spPr>
          </c:dPt>
          <c:dPt>
            <c:idx val="6"/>
            <c:spPr>
              <a:solidFill>
                <a:srgbClr val="FF0000"/>
              </a:solidFill>
              <a:ln w="25777">
                <a:noFill/>
              </a:ln>
            </c:spPr>
          </c:dPt>
          <c:dPt>
            <c:idx val="7"/>
            <c:spPr>
              <a:solidFill>
                <a:srgbClr val="FF99CC"/>
              </a:solidFill>
              <a:ln w="25777">
                <a:noFill/>
              </a:ln>
            </c:spPr>
          </c:dPt>
          <c:dLbls>
            <c:dLbl>
              <c:idx val="0"/>
              <c:layout>
                <c:manualLayout>
                  <c:x val="0.12074794353322416"/>
                  <c:y val="-0.19051058827695258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0.1129133880181456"/>
                  <c:y val="-0.10647817293948662"/>
                </c:manualLayout>
              </c:layout>
              <c:dLblPos val="bestFit"/>
              <c:showCatName val="1"/>
            </c:dLbl>
            <c:dLbl>
              <c:idx val="2"/>
              <c:layout>
                <c:manualLayout>
                  <c:x val="9.0743054553727304E-2"/>
                  <c:y val="4.0563167367628113E-2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-4.7986495342629901E-2"/>
                  <c:y val="6.613575049569384E-2"/>
                </c:manualLayout>
              </c:layout>
              <c:dLblPos val="bestFit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Культура (</a:t>
                    </a:r>
                    <a:r>
                      <a:rPr lang="en-US" dirty="0" smtClean="0"/>
                      <a:t>3.7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-0.18416563666880631"/>
                  <c:y val="-0.11010379012196032"/>
                </c:manualLayout>
              </c:layout>
              <c:dLblPos val="bestFit"/>
              <c:showCatName val="1"/>
            </c:dLbl>
            <c:dLbl>
              <c:idx val="6"/>
              <c:layout>
                <c:manualLayout>
                  <c:x val="-0.12155750932943589"/>
                  <c:y val="-0.21946567578333104"/>
                </c:manualLayout>
              </c:layout>
              <c:dLblPos val="bestFit"/>
              <c:showCatName val="1"/>
            </c:dLbl>
            <c:dLbl>
              <c:idx val="7"/>
              <c:layout>
                <c:manualLayout>
                  <c:x val="6.1956586852209124E-2"/>
                  <c:y val="-0.24898153892133859"/>
                </c:manualLayout>
              </c:layout>
              <c:dLblPos val="bestFit"/>
              <c:showCatName val="1"/>
            </c:dLbl>
            <c:spPr>
              <a:noFill/>
              <a:ln w="12889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42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(7.3%)</c:v>
                </c:pt>
                <c:pt idx="1">
                  <c:v>Национальная экономика(5.6%)</c:v>
                </c:pt>
                <c:pt idx="2">
                  <c:v>Жилищно-коммунальное хозяйство(2.9%)</c:v>
                </c:pt>
                <c:pt idx="3">
                  <c:v>Образование(71.4%)</c:v>
                </c:pt>
                <c:pt idx="4">
                  <c:v>Культура и кинематография (3.7%)</c:v>
                </c:pt>
                <c:pt idx="5">
                  <c:v>Социальная политика (3.3%)</c:v>
                </c:pt>
                <c:pt idx="6">
                  <c:v>Физическая культура и спорт(0,8%)</c:v>
                </c:pt>
                <c:pt idx="7">
                  <c:v>Межбюджетные трансферты(5.1%)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7.4027404837522806</c:v>
                </c:pt>
                <c:pt idx="1">
                  <c:v>5.6858349240596615</c:v>
                </c:pt>
                <c:pt idx="2">
                  <c:v>3.1532788242666947</c:v>
                </c:pt>
                <c:pt idx="3">
                  <c:v>70.945089780302837</c:v>
                </c:pt>
                <c:pt idx="4">
                  <c:v>4.0364267817314312</c:v>
                </c:pt>
                <c:pt idx="5">
                  <c:v>2.949945623434064</c:v>
                </c:pt>
                <c:pt idx="6">
                  <c:v>0.77842727735789885</c:v>
                </c:pt>
                <c:pt idx="7">
                  <c:v>5.0421030216354765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(7.3%)</c:v>
                </c:pt>
                <c:pt idx="1">
                  <c:v>Национальная экономика(5.6%)</c:v>
                </c:pt>
                <c:pt idx="2">
                  <c:v>Жилищно-коммунальное хозяйство(2.9%)</c:v>
                </c:pt>
                <c:pt idx="3">
                  <c:v>Образование(71.4%)</c:v>
                </c:pt>
                <c:pt idx="4">
                  <c:v>Культура и кинематография (3.7%)</c:v>
                </c:pt>
                <c:pt idx="5">
                  <c:v>Социальная политика (3.3%)</c:v>
                </c:pt>
                <c:pt idx="6">
                  <c:v>Физическая культура и спорт(0,8%)</c:v>
                </c:pt>
                <c:pt idx="7">
                  <c:v>Межбюджетные трансферты(5.1%)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(7.3%)</c:v>
                </c:pt>
                <c:pt idx="1">
                  <c:v>Национальная экономика(5.6%)</c:v>
                </c:pt>
                <c:pt idx="2">
                  <c:v>Жилищно-коммунальное хозяйство(2.9%)</c:v>
                </c:pt>
                <c:pt idx="3">
                  <c:v>Образование(71.4%)</c:v>
                </c:pt>
                <c:pt idx="4">
                  <c:v>Культура и кинематография (3.7%)</c:v>
                </c:pt>
                <c:pt idx="5">
                  <c:v>Социальная политика (3.3%)</c:v>
                </c:pt>
                <c:pt idx="6">
                  <c:v>Физическая культура и спорт(0,8%)</c:v>
                </c:pt>
                <c:pt idx="7">
                  <c:v>Межбюджетные трансферты(5.1%)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dLbls>
          <c:showCatName val="1"/>
        </c:dLbls>
      </c:pie3DChart>
      <c:spPr>
        <a:noFill/>
        <a:ln w="25777">
          <a:noFill/>
        </a:ln>
      </c:spPr>
    </c:plotArea>
    <c:plotVisOnly val="1"/>
    <c:dispBlanksAs val="zero"/>
  </c:chart>
  <c:spPr>
    <a:pattFill prst="pct90">
      <a:fgClr>
        <a:srgbClr val="CCFFCC"/>
      </a:fgClr>
      <a:bgClr>
        <a:srgbClr val="FF0000"/>
      </a:bgClr>
    </a:pattFill>
    <a:ln>
      <a:noFill/>
    </a:ln>
  </c:spPr>
  <c:txPr>
    <a:bodyPr/>
    <a:lstStyle/>
    <a:p>
      <a:pPr>
        <a:defRPr sz="121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59060402684564"/>
          <c:y val="2.7548209366391185E-2"/>
          <c:w val="0.49496644295302084"/>
          <c:h val="0.83471074380165156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FF00FF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3065851888423836E-2"/>
                  <c:y val="-4.3031485782325095E-2"/>
                </c:manualLayout>
              </c:layout>
              <c:showVal val="1"/>
            </c:dLbl>
            <c:dLbl>
              <c:idx val="1"/>
              <c:layout>
                <c:manualLayout>
                  <c:x val="9.7244138156920377E-3"/>
                  <c:y val="-0.11857962396191986"/>
                </c:manualLayout>
              </c:layout>
              <c:showVal val="1"/>
            </c:dLbl>
            <c:dLbl>
              <c:idx val="2"/>
              <c:layout>
                <c:manualLayout>
                  <c:x val="1.0932038239020501E-2"/>
                  <c:y val="-0.14302629628396771"/>
                </c:manualLayout>
              </c:layout>
              <c:showVal val="1"/>
            </c:dLbl>
            <c:dLbl>
              <c:idx val="3"/>
              <c:layout>
                <c:manualLayout>
                  <c:x val="1.262417452039208E-2"/>
                  <c:y val="-0.17755216560919573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460000" vert="horz"/>
              <a:lstStyle/>
              <a:p>
                <a:pPr algn="ctr">
                  <a:defRPr sz="2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Sheet1!$B$2:$D$2</c:f>
              <c:numCache>
                <c:formatCode>#,##0.0</c:formatCode>
                <c:ptCount val="3"/>
                <c:pt idx="0">
                  <c:v>90.08353246384155</c:v>
                </c:pt>
                <c:pt idx="1">
                  <c:v>90.265968287344762</c:v>
                </c:pt>
                <c:pt idx="2">
                  <c:v>90.270087302347108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FF00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584201144919162E-2"/>
                  <c:y val="-3.8997736262250402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2216197754452757E-2"/>
                  <c:y val="2.0404445932146586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431440157389768E-2"/>
                  <c:y val="3.1261041898273108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7.0900193917815338E-3"/>
                  <c:y val="-0.18228753316562554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700000" vert="horz"/>
              <a:lstStyle/>
              <a:p>
                <a:pPr algn="ctr">
                  <a:defRPr sz="2177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Sheet1!$B$3:$D$3</c:f>
              <c:numCache>
                <c:formatCode>#,##0.0</c:formatCode>
                <c:ptCount val="3"/>
                <c:pt idx="0">
                  <c:v>9.9164675361584482</c:v>
                </c:pt>
                <c:pt idx="1">
                  <c:v>9.7340317126552609</c:v>
                </c:pt>
                <c:pt idx="2">
                  <c:v>9.7299126976528552</c:v>
                </c:pt>
              </c:numCache>
            </c:numRef>
          </c:val>
        </c:ser>
        <c:gapDepth val="0"/>
        <c:shape val="cylinder"/>
        <c:axId val="129604608"/>
        <c:axId val="129618688"/>
        <c:axId val="0"/>
      </c:bar3DChart>
      <c:catAx>
        <c:axId val="129604608"/>
        <c:scaling>
          <c:orientation val="minMax"/>
        </c:scaling>
        <c:axPos val="b"/>
        <c:numFmt formatCode="General" sourceLinked="1"/>
        <c:tickLblPos val="low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9618688"/>
        <c:crosses val="autoZero"/>
        <c:auto val="1"/>
        <c:lblAlgn val="ctr"/>
        <c:lblOffset val="100"/>
        <c:tickLblSkip val="1"/>
        <c:tickMarkSkip val="1"/>
      </c:catAx>
      <c:valAx>
        <c:axId val="129618688"/>
        <c:scaling>
          <c:orientation val="minMax"/>
          <c:min val="0.30000000000000032"/>
        </c:scaling>
        <c:axPos val="l"/>
        <c:majorGridlines>
          <c:spPr>
            <a:ln w="4320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9604608"/>
        <c:crosses val="autoZero"/>
        <c:crossBetween val="between"/>
      </c:valAx>
      <c:spPr>
        <a:noFill/>
        <a:ln w="34558">
          <a:noFill/>
        </a:ln>
      </c:spPr>
    </c:plotArea>
    <c:legend>
      <c:legendPos val="r"/>
      <c:layout>
        <c:manualLayout>
          <c:xMode val="edge"/>
          <c:yMode val="edge"/>
          <c:x val="0.65761472591204428"/>
          <c:y val="0.21143608305761169"/>
          <c:w val="0.2091082617530714"/>
          <c:h val="0.25085290749398731"/>
        </c:manualLayout>
      </c:layout>
      <c:spPr>
        <a:noFill/>
        <a:ln w="4320">
          <a:solidFill>
            <a:schemeClr val="tx1"/>
          </a:solidFill>
          <a:prstDash val="solid"/>
        </a:ln>
      </c:spPr>
      <c:txPr>
        <a:bodyPr/>
        <a:lstStyle/>
        <a:p>
          <a:pPr>
            <a:defRPr sz="1497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7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3.164556962025332E-3"/>
          <c:y val="0.35774058577405993"/>
          <c:w val="0.74841772151898733"/>
          <c:h val="0.3933054393305456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3366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1829550353850438E-2"/>
                  <c:y val="-0.20060336308613391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5.4053815099145433E-2"/>
                  <c:y val="-8.0000591356919226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4.6779638327981793E-2"/>
                  <c:y val="-0.14238680592785988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0217956806763882E-2"/>
                  <c:y val="-0.10310697534198439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6.6250786526935709E-2"/>
                  <c:y val="-0.23909023894031081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0.18223612676915679"/>
                  <c:y val="-0.15545936190258924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5.2430629609552803E-2"/>
                  <c:y val="-0.17005258203654472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8.7059998797947763E-2"/>
                  <c:y val="1.3286943500664238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6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С/х налог</c:v>
                </c:pt>
                <c:pt idx="4">
                  <c:v>Акцизы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373379.6</c:v>
                </c:pt>
                <c:pt idx="1">
                  <c:v>62050.6</c:v>
                </c:pt>
                <c:pt idx="2">
                  <c:v>3560</c:v>
                </c:pt>
                <c:pt idx="3">
                  <c:v>1532.8</c:v>
                </c:pt>
                <c:pt idx="4">
                  <c:v>11745</c:v>
                </c:pt>
                <c:pt idx="5">
                  <c:v>6227.8</c:v>
                </c:pt>
                <c:pt idx="6">
                  <c:v>5780.7</c:v>
                </c:pt>
                <c:pt idx="7">
                  <c:v>875.6</c:v>
                </c:pt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0727842625865034"/>
          <c:y val="0.20051991217586643"/>
          <c:w val="0.28481012658227928"/>
          <c:h val="0.56276150627615062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18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1729055258467032"/>
          <c:w val="0.69241982507288635"/>
          <c:h val="0.3368983957219264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7534026591263534E-2"/>
                  <c:y val="-0.15947439578392336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4.9176009132685796E-5"/>
                  <c:y val="-0.12525169050757859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0.11854860521616969"/>
                  <c:y val="-0.16295695658116607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8.7546878201563136E-2"/>
                  <c:y val="-7.8832275812588601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1.3164720770574279E-2"/>
                  <c:y val="-0.21362017554686241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4.9607869458620939E-2"/>
                  <c:y val="-7.1017680003190434E-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8.6904925443609879E-2"/>
                  <c:y val="-0.11201589747199596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0.1415728908630372"/>
                  <c:y val="-0.108450835083404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6350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349449.9</c:v>
                </c:pt>
                <c:pt idx="1">
                  <c:v>11107.5</c:v>
                </c:pt>
                <c:pt idx="2">
                  <c:v>84286.3</c:v>
                </c:pt>
                <c:pt idx="3">
                  <c:v>356.7</c:v>
                </c:pt>
                <c:pt idx="4">
                  <c:v>1652.4</c:v>
                </c:pt>
                <c:pt idx="5">
                  <c:v>8848.5</c:v>
                </c:pt>
                <c:pt idx="6">
                  <c:v>11953.5</c:v>
                </c:pt>
                <c:pt idx="7">
                  <c:v>936.9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6350">
          <a:noFill/>
        </a:ln>
      </c:spPr>
    </c:plotArea>
    <c:legend>
      <c:legendPos val="r"/>
      <c:layout>
        <c:manualLayout>
          <c:xMode val="edge"/>
          <c:yMode val="edge"/>
          <c:x val="0.6822742733366508"/>
          <c:y val="0.1510633522937094"/>
          <c:w val="0.30903790087463645"/>
          <c:h val="0.57219251336898591"/>
        </c:manualLayout>
      </c:layout>
      <c:spPr>
        <a:noFill/>
        <a:ln w="2044">
          <a:solidFill>
            <a:schemeClr val="tx1"/>
          </a:solidFill>
          <a:prstDash val="solid"/>
        </a:ln>
      </c:spPr>
      <c:txPr>
        <a:bodyPr/>
        <a:lstStyle/>
        <a:p>
          <a:pPr>
            <a:defRPr sz="1287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7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2.1638330757341648E-2"/>
          <c:y val="0.36930455635491743"/>
          <c:w val="0.72333848531684697"/>
          <c:h val="0.44604316546762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2023 г</c:v>
                </c:pt>
              </c:strCache>
            </c:strRef>
          </c:tx>
          <c:spPr>
            <a:solidFill>
              <a:schemeClr val="accent1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rgbClr val="FF99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9532275283595804E-2"/>
                  <c:y val="-0.19204916841995109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1.3142541929167714E-2"/>
                  <c:y val="-9.2255570815408749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7.9593050772053704E-3"/>
                  <c:y val="-0.11048868133285195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9.6344706911636047E-2"/>
                  <c:y val="-6.3819359826553179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3.855914098450209E-2"/>
                  <c:y val="-0.284783225411704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0.12573250218722704"/>
                  <c:y val="-0.22728056538290239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8.7320887439302688E-3"/>
                  <c:y val="-0.17323945349640599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7.7569365508214153E-2"/>
                  <c:y val="1.1412824681053044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557">
                <a:noFill/>
              </a:ln>
            </c:spPr>
            <c:txPr>
              <a:bodyPr/>
              <a:lstStyle/>
              <a:p>
                <a:pPr>
                  <a:defRPr sz="146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352261.3</c:v>
                </c:pt>
                <c:pt idx="1">
                  <c:v>10741.1</c:v>
                </c:pt>
                <c:pt idx="2">
                  <c:v>87742</c:v>
                </c:pt>
                <c:pt idx="3">
                  <c:v>356.7</c:v>
                </c:pt>
                <c:pt idx="4">
                  <c:v>1662.3</c:v>
                </c:pt>
                <c:pt idx="5">
                  <c:v>9211.2999999999938</c:v>
                </c:pt>
                <c:pt idx="6">
                  <c:v>12517.5</c:v>
                </c:pt>
                <c:pt idx="7">
                  <c:v>975.3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557">
          <a:noFill/>
        </a:ln>
      </c:spPr>
    </c:plotArea>
    <c:legend>
      <c:legendPos val="r"/>
      <c:layout>
        <c:manualLayout>
          <c:xMode val="edge"/>
          <c:yMode val="edge"/>
          <c:x val="0.7171561679790025"/>
          <c:y val="0.15698081496483171"/>
          <c:w val="0.26275115919628972"/>
          <c:h val="0.67386091127098502"/>
        </c:manualLayout>
      </c:layout>
      <c:spPr>
        <a:noFill/>
        <a:ln w="2320">
          <a:solidFill>
            <a:schemeClr val="tx1"/>
          </a:solidFill>
          <a:prstDash val="solid"/>
        </a:ln>
      </c:spPr>
      <c:txPr>
        <a:bodyPr/>
        <a:lstStyle/>
        <a:p>
          <a:pPr>
            <a:defRPr sz="122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3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7081339712918793"/>
          <c:w val="0.74126984126984163"/>
          <c:h val="0.4449760765550239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2024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211774961894175"/>
                  <c:y val="-0.19199915203284548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6.2214863752962368E-3"/>
                  <c:y val="-0.17983705399081079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8.3357264801692185E-3"/>
                  <c:y val="-0.1935522133569047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3.3985662241697419E-2"/>
                  <c:y val="-0.17199446598459397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0.19171378150731352"/>
                  <c:y val="-0.21891232684851494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7.4390868886042488E-2"/>
                  <c:y val="-0.18958136198268091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0.21800917912249426"/>
                  <c:y val="-0.14701760978359271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6.8369265957704123E-2"/>
                  <c:y val="8.842810050045273E-3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33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362949.3</c:v>
                </c:pt>
                <c:pt idx="1">
                  <c:v>10955.9</c:v>
                </c:pt>
                <c:pt idx="2">
                  <c:v>91251.7</c:v>
                </c:pt>
                <c:pt idx="3">
                  <c:v>118.9</c:v>
                </c:pt>
                <c:pt idx="4">
                  <c:v>1688.9</c:v>
                </c:pt>
                <c:pt idx="5">
                  <c:v>9579.7999999999938</c:v>
                </c:pt>
                <c:pt idx="6">
                  <c:v>13239.8</c:v>
                </c:pt>
                <c:pt idx="7">
                  <c:v>1014.3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1746031746031769"/>
          <c:y val="0.13636363636363635"/>
          <c:w val="0.26984126984126988"/>
          <c:h val="0.67224880382775165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0.11870503597122345"/>
          <c:y val="0.34219269102990135"/>
          <c:w val="0.57733812949640251"/>
          <c:h val="0.4219269102990052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0808">
              <a:solidFill>
                <a:schemeClr val="tx1"/>
              </a:solidFill>
              <a:prstDash val="solid"/>
            </a:ln>
          </c:spPr>
          <c:explosion val="28"/>
          <c:dPt>
            <c:idx val="0"/>
            <c:explosion val="11"/>
            <c:spPr>
              <a:solidFill>
                <a:srgbClr val="FF99CC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2"/>
            <c:explosion val="4"/>
            <c:spPr>
              <a:solidFill>
                <a:srgbClr val="FF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0937163911233575E-3"/>
                  <c:y val="-0.13685860301236374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6.5241508934660103E-2"/>
                  <c:y val="9.2453219483549426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0153231032295056"/>
                  <c:y val="-9.9317139365467363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7332392426149695E-3"/>
                  <c:y val="-3.0124033837510073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1.3859791824285584E-2"/>
                  <c:y val="-2.9669719237545036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Mode val="edge"/>
                  <c:yMode val="edge"/>
                  <c:x val="9.5323741007194193E-2"/>
                  <c:y val="1.9933554817275826E-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6"/>
              <c:layout>
                <c:manualLayout>
                  <c:xMode val="edge"/>
                  <c:yMode val="edge"/>
                  <c:x val="0.28417266187050505"/>
                  <c:y val="0.12624584717608017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7"/>
              <c:layout>
                <c:manualLayout>
                  <c:xMode val="edge"/>
                  <c:yMode val="edge"/>
                  <c:x val="0.28237410071942576"/>
                  <c:y val="0.2657807308970103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1616">
                <a:noFill/>
              </a:ln>
            </c:spPr>
            <c:txPr>
              <a:bodyPr/>
              <a:lstStyle/>
              <a:p>
                <a:pPr>
                  <a:defRPr sz="170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49487</c:v>
                </c:pt>
                <c:pt idx="1">
                  <c:v>20710</c:v>
                </c:pt>
                <c:pt idx="2">
                  <c:v>25750</c:v>
                </c:pt>
                <c:pt idx="3">
                  <c:v>5422.4</c:v>
                </c:pt>
                <c:pt idx="4">
                  <c:v>540.5</c:v>
                </c:pt>
              </c:numCache>
            </c:numRef>
          </c:val>
        </c:ser>
      </c:pie3DChart>
      <c:spPr>
        <a:noFill/>
        <a:ln w="21616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2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63E-2"/>
          <c:y val="0.28857142857142859"/>
          <c:w val="0.60632688927943768"/>
          <c:h val="0.3914285714285731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2022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8812210829621095E-2"/>
                  <c:y val="3.9970491083646531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5.0386202608312371E-2"/>
                  <c:y val="6.3498025964594654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0.13365271242263405"/>
                  <c:y val="-7.8780203283646169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9.6604633535341947E-2"/>
                  <c:y val="-3.0650049723472492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-5.8842028305098823E-4"/>
                  <c:y val="-6.4054535945870742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56593.1</c:v>
                </c:pt>
                <c:pt idx="1">
                  <c:v>14828</c:v>
                </c:pt>
                <c:pt idx="2">
                  <c:v>18738</c:v>
                </c:pt>
                <c:pt idx="3">
                  <c:v>11761.1</c:v>
                </c:pt>
                <c:pt idx="4">
                  <c:v>562.70000000000005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1.6216216216216221E-2"/>
          <c:y val="0.41000000000000031"/>
          <c:w val="0.69189189189189393"/>
          <c:h val="0.204000000000000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5954244384568826E-2"/>
                  <c:y val="2.4882967392386986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2.0172061425822837E-2"/>
                  <c:y val="5.4557429652567734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2.173832537125505E-2"/>
                  <c:y val="-1.7753102263784827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6.4300317393927914E-2"/>
                  <c:y val="-2.6697513989527414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3.1396293658003206E-2"/>
                  <c:y val="7.8065041894031725E-4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5769">
                <a:noFill/>
              </a:ln>
            </c:spPr>
            <c:txPr>
              <a:bodyPr/>
              <a:lstStyle/>
              <a:p>
                <a:pPr>
                  <a:defRPr sz="220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59049.9</c:v>
                </c:pt>
                <c:pt idx="1">
                  <c:v>14828</c:v>
                </c:pt>
                <c:pt idx="2">
                  <c:v>19506.3</c:v>
                </c:pt>
                <c:pt idx="3">
                  <c:v>12243.3</c:v>
                </c:pt>
                <c:pt idx="4">
                  <c:v>585.20000000000005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576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63E-2"/>
          <c:y val="0.28857142857142859"/>
          <c:w val="0.60632688927943768"/>
          <c:h val="0.3914285714285731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3044320740135082E-2"/>
                  <c:y val="-8.0461603589873865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1.0554765291607407E-2"/>
                  <c:y val="4.627279654559317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0.11943773031216048"/>
                  <c:y val="-8.313064092794854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3.6870106741636002E-2"/>
                  <c:y val="-3.071306409279485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5.3463110852253137E-2"/>
                  <c:y val="-6.4658369316738734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61343.9</c:v>
                </c:pt>
                <c:pt idx="1">
                  <c:v>14828</c:v>
                </c:pt>
                <c:pt idx="2">
                  <c:v>20286.599999999988</c:v>
                </c:pt>
                <c:pt idx="3">
                  <c:v>12733</c:v>
                </c:pt>
                <c:pt idx="4">
                  <c:v>608.6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668D-FC04-4EC5-B65F-1819145DE26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CB8-9E10-459D-BC17-12B24EADB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5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0CB8-9E10-459D-BC17-12B24EADB3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879-5AE9-4D29-A13D-7D5480EA964E}" type="datetime1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7E2-6A9B-42B9-91B5-F2A74B2B2872}" type="datetime1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9B2-0AA3-44AB-93DF-D9EAE229BB3D}" type="datetime1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FFC-80B6-4CAA-A5F9-9BB11340DB1D}" type="datetime1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FF0-39B6-4D07-9328-4BA6ED5B766E}" type="datetime1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8D3F-F3BD-46BB-9B3B-61CF297223C1}" type="datetime1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444-0F81-4208-A33E-F60A7B327DD3}" type="datetime1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3910-8250-4267-A879-69CCBFD09EEA}" type="datetime1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B92E-846F-4283-85CC-70F481E0695D}" type="datetime1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001-9C7C-49DE-8FB2-A7A113C3B901}" type="datetime1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FF5F-33A2-47D7-8843-38BB9BA8ACF5}" type="datetime1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914-E1BD-4A1E-8BA1-ECAA2381CDFF}" type="datetime1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ception@regtom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142852"/>
            <a:ext cx="87154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85860"/>
            <a:ext cx="8643998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2" name="Picture 4" descr="http://900igr.net/up/datai/197581/0006-00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75856" y="6093296"/>
            <a:ext cx="2473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ТОМСКИЙ    РАЙОН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50912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  ДЛЯ   ГРАЖДАН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основе проекта решения Думы Томского района «Об утверждении бюджета  Томского района на 2022 год  и плановый период 2023 и 2024 годов»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 ПАРАМЕТРЫ  БЮДЖЕТА ТОМСКОГО  РАЙОНА НА 2022 ГОД И ПЛАНОВЫЙ ПЕРИОД 2023-2024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1" y="1628800"/>
          <a:ext cx="8215370" cy="183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27"/>
                <a:gridCol w="1971689"/>
                <a:gridCol w="2190765"/>
                <a:gridCol w="1971689"/>
              </a:tblGrid>
              <a:tr h="350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79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2 437 722,9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2 358 660,9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2 379 386,2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27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2 437 722, 9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2 358 660,9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2 379 386,2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567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Финансовый  результат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9" y="119675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33056"/>
            <a:ext cx="5184576" cy="64633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– это бюджет,  в котором доходы соответствуют расходам</a:t>
            </a:r>
            <a:endParaRPr lang="ru-RU" b="1" dirty="0">
              <a:ln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07904" y="4929198"/>
          <a:ext cx="5328592" cy="171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368152"/>
                <a:gridCol w="1296144"/>
                <a:gridCol w="1152128"/>
              </a:tblGrid>
              <a:tr h="381635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30 028,2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29 054,3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29 309,6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30 028,2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29 054,3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29 309,6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4653136"/>
            <a:ext cx="1008112" cy="27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1" name="Picture 1" descr="Q:\Бюджет\БЮДЖЕТ ДЛЯ ГРАЖДАН\2020\Безымянный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214678" cy="265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ДОХОДОВ  БЮДЖЕТА  ТОМСКОГО 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9512" y="764704"/>
            <a:ext cx="2736304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275856" y="764704"/>
            <a:ext cx="2664296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372200" y="764704"/>
            <a:ext cx="2592288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3339455" cy="1728192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929198"/>
            <a:ext cx="3470350" cy="1759843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доходы физических лиц;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-акцизы по подакцизным товарам (продукции), производимым на территории Российской Федерации;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упрощенной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налог на вмененный доход;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сельскохозяйственный налог;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патентной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добычу общераспространенных полезных ископаемых;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-государственная пошлина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использования имущества, находящегося в муниципальной собственности;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-платежи при пользовании природными ресурсами;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продажи материальных и нематериальных активов;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-штрафы, санкции, возмещение ущерба;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неналоговые доходы 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700808"/>
            <a:ext cx="2448272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бюджета Томской области: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бюджетов сельских поселений;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безвозмездные поступления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998" y="-1843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30963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ТОМСКОГО РАЙОНА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2022-2024 годы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365104"/>
            <a:ext cx="28803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66429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980728"/>
            <a:ext cx="2592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2022 -  468 591,7тыс.руб.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2023 -  475 467,5тыс.руб.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2024 -  490 798,6тыс.руб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980728"/>
            <a:ext cx="24482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i="1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– 104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233,7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 - 107 368,1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 - 110 551,0 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500570"/>
            <a:ext cx="32403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бюджета Томской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2022 -  1 817 486,9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2023 -  1 728 390,8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2024 – 1 730 330,1тыс.руб.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4437112"/>
            <a:ext cx="24482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 из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бюджетов сельских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поселений: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2022  -  47 410,6тыс.руб.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2023  -  47 434,5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2024  -  47 706,5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-1620000">
            <a:off x="2901683" y="4943771"/>
            <a:ext cx="1504435" cy="933370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6120000">
            <a:off x="5221939" y="4662083"/>
            <a:ext cx="938425" cy="1499905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780000">
            <a:off x="6219821" y="2455741"/>
            <a:ext cx="865193" cy="1498258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4320000">
            <a:off x="1745413" y="2748866"/>
            <a:ext cx="1489399" cy="892252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 ТОМСКОГО  РАЙОНА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-16411" y="792163"/>
          <a:ext cx="9077861" cy="606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380312" y="6093296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179512" y="836712"/>
          <a:ext cx="4392488" cy="334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4791075" y="982663"/>
          <a:ext cx="4270375" cy="350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0" y="3883025"/>
          <a:ext cx="4572000" cy="297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4761446" y="3930650"/>
          <a:ext cx="4382554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11760" y="764704"/>
            <a:ext cx="136815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127444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573016"/>
            <a:ext cx="144016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573016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630932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0" y="1052736"/>
          <a:ext cx="47160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5076056" y="1124744"/>
          <a:ext cx="44644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99792" y="836712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836712"/>
            <a:ext cx="127444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284984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3284984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84368" y="558924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165304"/>
            <a:ext cx="1800200" cy="57606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6165304"/>
            <a:ext cx="172819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6165304"/>
            <a:ext cx="2088232" cy="576064"/>
          </a:xfrm>
          <a:prstGeom prst="rect">
            <a:avLst/>
          </a:prstGeom>
          <a:solidFill>
            <a:srgbClr val="F6FC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Продажа имущества, находящегося в муниципальной собственности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6165304"/>
            <a:ext cx="1274440" cy="576064"/>
          </a:xfrm>
          <a:prstGeom prst="rect">
            <a:avLst/>
          </a:prstGeom>
          <a:solidFill>
            <a:srgbClr val="551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6165304"/>
            <a:ext cx="1368152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755576" y="1988840"/>
          <a:ext cx="4143404" cy="557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4679950" y="3501008"/>
          <a:ext cx="44640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 ПОСТУПЛЕНИЯ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-252536" y="764704"/>
          <a:ext cx="98806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68344" y="6165304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РАСХОДОВ  БЮДЖЕТА ТОМСКОГО 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764709"/>
          <a:ext cx="8893651" cy="597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797"/>
                <a:gridCol w="1527712"/>
                <a:gridCol w="1578415"/>
                <a:gridCol w="1490727"/>
              </a:tblGrid>
              <a:tr h="1047734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180 458,3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169 875,4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171</a:t>
                      </a:r>
                      <a:r>
                        <a:rPr lang="ru-RU" sz="16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454,5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39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138 </a:t>
                      </a:r>
                      <a:r>
                        <a:rPr lang="en-US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04,9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132 075,9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136 54</a:t>
                      </a:r>
                      <a:r>
                        <a:rPr lang="en-US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76 868,2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37 686,0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38 527,7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729 444,7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720 203,5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732027,8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98 396,9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98 792,7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100 266,1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71 911,5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61 529,4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61 656,5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18 </a:t>
                      </a: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975,9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lang="ru-RU" sz="16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988,9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19 114,6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39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27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122 912,5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119 359,1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119 643,3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33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2 437 722,9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358 660,9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379 386,2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8148" y="428604"/>
            <a:ext cx="14401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ТОМСКОГО РАЙОНА В 202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20688"/>
          <a:ext cx="9144000" cy="623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ПРОГРАММНЫЙ   БЮДЖЕТ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2016 года бюджет Томского района формируются в новом «программном» формате на основе муниципальных программ. Муниципальная программа — это инструмент программно-целевого планирования и управления  муниципальными финансами. Каждая программа увязывает бюджетные ассигнования с результатами  их использования для достижения заявленных целей. Программный бюджет призван повысить качество формирования и исполнения главного финансового документа.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636912"/>
            <a:ext cx="2736304" cy="86409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малого и среднего предпринимательства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645024"/>
            <a:ext cx="2736304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условий и охраны труда 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4077072"/>
            <a:ext cx="252028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образования в Томском районе»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3645024"/>
            <a:ext cx="2808312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«Социальное развитие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2636912"/>
            <a:ext cx="266429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сельскохозяйственного производства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Томского района»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725144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 имуществом Томского района 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733256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муниципальными финансами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5733256"/>
            <a:ext cx="291581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комфортности проживания на территории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4725144"/>
            <a:ext cx="2808312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информационного общества 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5445224"/>
            <a:ext cx="2520280" cy="100811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«Обеспечение безопасности населения Томского района»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7864" y="2636912"/>
            <a:ext cx="2736304" cy="115212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«Формирование современной среды и архитектурного облика Томского района»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getwallpapers.com/wallpaper/full/0/0/4/574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85728"/>
            <a:ext cx="8496944" cy="6072230"/>
          </a:xfrm>
          <a:prstGeom prst="rect">
            <a:avLst/>
          </a:prstGeom>
          <a:ln>
            <a:noFill/>
          </a:ln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</a:t>
            </a:r>
            <a: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Уважаемые жители Томского района.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Управление финансов Администрации Томского района предлагает вам очередную редакцию «Бюджета для граждан»,  подготовленную на основе проекта решения Думы Томского района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«Об утверждении бюджета Томского района на 2022 год  и плановый период 2023 и 2024 годов»</a:t>
            </a: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Бюджет для граждан - это упрощенная версия бюджетного документа, которая использует неформальный язык и доступные форматы.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Целью направления  вам информации о формировании бюджета района в доступной форме  является повышение финансовой  грамотности населения, мотивация граждан на обратную связь, подготовку обращений и местных инициатив.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В настоящем выпуске «Бюджета для граждан» мы познакомим вас с основами формирования бюджета, представим общие сведения о доходах и расходах бюджета,  информацию о планируемых объемах расходов на реализацию муниципальных программ Томского района.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Н.Н. Чернова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Заместитель Главы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Томского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района 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начальник Управления финансов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C:\Users\Tureckova\AppData\Local\Microsoft\Windows\INetCache\Content.Outlook\LNSI9GPK\IMG_3076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384376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ПРОГРАММЫ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4705"/>
          <a:ext cx="9144000" cy="622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4605092"/>
                <a:gridCol w="1428760"/>
                <a:gridCol w="1357322"/>
                <a:gridCol w="1357290"/>
              </a:tblGrid>
              <a:tr h="5764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Муниципальные программы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2023 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2024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</a:tr>
              <a:tr h="4803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малого и среднего предпринимательства в Томском районе"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условий и охраны труда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 имуществом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8 282,9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1 434,0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434,0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муниципальными финансами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120 814,6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121 261,2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121 545,4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сельскохозяйственного производства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72 605,5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72 605,5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72 605,5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образования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1 686 684,0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1 678 448,0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1 690 256,4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28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"Социальное развитие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204 389,3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203 853,0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205 357,3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информационного общества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1 213,0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1 213,0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1 213,0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68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комфортности проживания на территории Томского района"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58 358,4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20 882,4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21 628,3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"Обеспечение безопасности населения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"Формирование современной среды и архитектурного облика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42 448,1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28 245,0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32708,1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2 195 986,9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2 129 068,1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2 147 874,0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 И  НЕПРОГРАММНЫЕ  РАСХОДЫ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Ilavskaya\Desktop\картинки бюджет\depositphotos_24121557-stock-photo-3d-accounting-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786050" cy="3888432"/>
          </a:xfrm>
          <a:prstGeom prst="rect">
            <a:avLst/>
          </a:prstGeom>
          <a:noFill/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110543" y="476672"/>
          <a:ext cx="7852607" cy="483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96336" y="3645024"/>
            <a:ext cx="1080120" cy="4320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941167"/>
          <a:ext cx="9144001" cy="194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2"/>
                <a:gridCol w="2000264"/>
                <a:gridCol w="1785950"/>
                <a:gridCol w="1928795"/>
              </a:tblGrid>
              <a:tr h="38695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545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195 986,9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2 129 068,1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2147 874,0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</a:tr>
              <a:tr h="4457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241 736,0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229 592,8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231 512,2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</a:tr>
              <a:tr h="5760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2 437 722,9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358 660,9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379 386,2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668344" y="4653136"/>
            <a:ext cx="14756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052736"/>
            <a:ext cx="8215370" cy="5472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Информационный сборник подготовлен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Управлением финансов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Администрации Томского района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Томск,  пр. Фрунзе 59 «а»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44-23-66, факс  44-23-70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</a:p>
          <a:p>
            <a:pPr algn="ctr">
              <a:buNone/>
            </a:pP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reception@regtom.ru</a:t>
            </a: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Главы Томского района - начальник  Управления финансов Администрации Томского района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Чернова Надежда Николаевна</a:t>
            </a:r>
          </a:p>
          <a:p>
            <a:pPr algn="ctr"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9-00 до 18-00,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перерыв с 12-30 до 13-30.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Documents\Desktop\Лучший Мо\кар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688632" cy="6462504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C:\Users\Ilavskaya\Desktop\Бюджет для граждан 2019\фото 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1728192" cy="21669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3929067"/>
            <a:ext cx="33209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Площадь Томского района составляет                                                                                                                                                     10 064,2 км²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 района -81,2 тыс.человек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В состав Томского района входят 19 сельских  поселений, 128 населенных пунктов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970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391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это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37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Консолидированный бюджет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5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Российской Федерации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бюджета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поступающие в бюджет денежные средства, за исключением средств, являющихся источниками финансирования дефицита бюджета.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выплачиваемые из бюджета денежные средства, за исключением средств, являющихся источниками финансирования дефицита бюджет.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3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расходов бюджета над его доходами.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доходов бюджета над его расходами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7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Сводная бюджетная роспись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документ, который составляется и ведется финансовым органом (органом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Очередной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следующий за текущим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Плановый период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два финансовых года, следующие за очередным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(получатель средств соответствующего бюджета) - орган государственной власти (государственный орган),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ассигнования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4624"/>
          <a:ext cx="9144000" cy="677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распорядитель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(главный распорядитель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настоящим Кодексом.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отношения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318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–межбюджетные трансферты, предоставляемые в целях финансового обеспечения расходных обязательств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возникающих при выполнении государственных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646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бюджетные средства, передаваемые бюджету другого уровня, юридическому  и физическому лицам 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условиях долевого финансирования целевых расходов.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1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-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организации и физические лица, на которых возлагается обязанность по уплате налогов в соответствии с Налоговым кодексом Российской Федерации.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БЮДЖЕТА ТОМСКОГО РАЙОНА ОСНОВЫВАЕТСЯ  НА: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7992888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РФ Федеральному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собранию РФ, определяющих бюджетную политику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708920"/>
            <a:ext cx="604867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«Томский район»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221088"/>
            <a:ext cx="777686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517232"/>
            <a:ext cx="612068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ПРАВОВЫЕ АКТЫ, РЕГУЛИРУЮЩИЕ   БЮДЖЕТНЫЕ  ПРАВООТНОШЕНИЯ В ТОМСКОМ  РАЙОНЕ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772816"/>
            <a:ext cx="3543687" cy="2016224"/>
            <a:chOff x="1815" y="292204"/>
            <a:chExt cx="3220159" cy="1211893"/>
          </a:xfrm>
          <a:scene3d>
            <a:camera prst="orthographicFront"/>
            <a:lightRig rig="threePt" dir="t"/>
          </a:scene3d>
        </p:grpSpPr>
        <p:sp>
          <p:nvSpPr>
            <p:cNvPr id="6" name="Нашивка 5"/>
            <p:cNvSpPr/>
            <p:nvPr/>
          </p:nvSpPr>
          <p:spPr>
            <a:xfrm>
              <a:off x="1815" y="292204"/>
              <a:ext cx="3220159" cy="1211893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753843" y="292204"/>
              <a:ext cx="1862185" cy="1211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Конституция Российской Федерации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43808" y="1772816"/>
            <a:ext cx="3425262" cy="1944216"/>
            <a:chOff x="2733048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9" name="Нашивка 8"/>
            <p:cNvSpPr/>
            <p:nvPr/>
          </p:nvSpPr>
          <p:spPr>
            <a:xfrm>
              <a:off x="2733048" y="237639"/>
              <a:ext cx="3137230" cy="125489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3590435" y="237639"/>
              <a:ext cx="165239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Бюджетный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18738" y="1700808"/>
            <a:ext cx="3425262" cy="2016224"/>
            <a:chOff x="5431066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12" name="Нашивка 11"/>
            <p:cNvSpPr/>
            <p:nvPr/>
          </p:nvSpPr>
          <p:spPr>
            <a:xfrm>
              <a:off x="5431066" y="237639"/>
              <a:ext cx="3137230" cy="125489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6359342" y="237639"/>
              <a:ext cx="158150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Налоговый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4077072"/>
            <a:ext cx="3839380" cy="2160240"/>
            <a:chOff x="4262" y="1704200"/>
            <a:chExt cx="3515852" cy="1280745"/>
          </a:xfrm>
          <a:scene3d>
            <a:camera prst="orthographicFront"/>
            <a:lightRig rig="threePt" dir="t"/>
          </a:scene3d>
        </p:grpSpPr>
        <p:sp>
          <p:nvSpPr>
            <p:cNvPr id="15" name="Нашивка 14"/>
            <p:cNvSpPr/>
            <p:nvPr/>
          </p:nvSpPr>
          <p:spPr>
            <a:xfrm>
              <a:off x="4262" y="1704200"/>
              <a:ext cx="3515852" cy="128074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959930" y="1704200"/>
              <a:ext cx="1919812" cy="12807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ФЗ №131 от 06.10.03 «Об общих принципах организации местного самоуправления в Российской Федерации»</a:t>
              </a:r>
              <a:endParaRPr lang="ru-RU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3808" y="4077072"/>
            <a:ext cx="3574942" cy="2232248"/>
            <a:chOff x="3071835" y="1714517"/>
            <a:chExt cx="2998878" cy="1254892"/>
          </a:xfrm>
          <a:scene3d>
            <a:camera prst="orthographicFront"/>
            <a:lightRig rig="threePt" dir="t"/>
          </a:scene3d>
        </p:grpSpPr>
        <p:sp>
          <p:nvSpPr>
            <p:cNvPr id="18" name="Нашивка 17"/>
            <p:cNvSpPr/>
            <p:nvPr/>
          </p:nvSpPr>
          <p:spPr>
            <a:xfrm>
              <a:off x="3071835" y="1714517"/>
              <a:ext cx="2998878" cy="1254892"/>
            </a:xfrm>
            <a:prstGeom prst="chevron">
              <a:avLst/>
            </a:prstGeom>
            <a:solidFill>
              <a:srgbClr val="FFFF00">
                <a:alpha val="90000"/>
              </a:srgb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796691" y="1714517"/>
              <a:ext cx="1751736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Нормативные акты Томской области, муниципальные правовые акты Томского района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0112" y="4149080"/>
            <a:ext cx="3563888" cy="2088232"/>
            <a:chOff x="8436258" y="2181008"/>
            <a:chExt cx="3008906" cy="1201249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>
              <a:off x="8436258" y="2181008"/>
              <a:ext cx="3008906" cy="1201249"/>
            </a:xfrm>
            <a:prstGeom prst="chevron">
              <a:avLst/>
            </a:prstGeom>
            <a:solidFill>
              <a:srgbClr val="7030A0"/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9287383" y="2181008"/>
              <a:ext cx="1525139" cy="1080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Устав муниципального образования «Томский район»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1714488"/>
            <a:ext cx="2034464" cy="45874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финансовой системы района при безусловном исполнении всех принятых обязательств наиболее эффективным способом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</a:rPr>
              <a:t> Реализация мер по повышению эффективности управления бюджетными расходами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178592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национальных проектов в муниципальные программы Томского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2428868"/>
            <a:ext cx="604867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практики осуществления бюджетных расходов на проектных принципах управления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321468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управления муниципальным имуществом и сетью учреждений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28860" y="1785926"/>
            <a:ext cx="36004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250030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321468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ОСНОВНЫЕ ЗАДАЧИ БЮДЖЕТНОЙ ПОЛИТИКИ  ТОМСКОГО РАЙОНА НА 2022 ГОД И ПЛАНОВЫЙ ПЕРИОД 2023-2024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3929066"/>
            <a:ext cx="6048672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4500570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5143512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5786454"/>
            <a:ext cx="604867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28860" y="4500570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28860" y="514351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28860" y="585789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28860" y="3857628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0364" y="5786454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4000504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межбюджетных отношений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0364" y="450057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технологий и процедур планирования, исполнения расходов бюджета Томского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51435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механизмов мониторинга и контроля реализации муниципальных программ Томского района;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6633</TotalTime>
  <Words>2045</Words>
  <Application>Microsoft Office PowerPoint</Application>
  <PresentationFormat>Экран (4:3)</PresentationFormat>
  <Paragraphs>440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Илавская Анна Ивановна</dc:creator>
  <cp:lastModifiedBy>Турецкова Виктория Александровна</cp:lastModifiedBy>
  <cp:revision>1203</cp:revision>
  <dcterms:created xsi:type="dcterms:W3CDTF">2017-11-14T03:01:15Z</dcterms:created>
  <dcterms:modified xsi:type="dcterms:W3CDTF">2021-12-10T08:00:59Z</dcterms:modified>
</cp:coreProperties>
</file>