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311" r:id="rId3"/>
    <p:sldId id="259" r:id="rId4"/>
    <p:sldId id="261" r:id="rId5"/>
    <p:sldId id="284" r:id="rId6"/>
    <p:sldId id="285" r:id="rId7"/>
    <p:sldId id="286" r:id="rId8"/>
    <p:sldId id="262" r:id="rId9"/>
    <p:sldId id="265" r:id="rId10"/>
    <p:sldId id="264" r:id="rId11"/>
    <p:sldId id="278" r:id="rId12"/>
    <p:sldId id="268" r:id="rId13"/>
    <p:sldId id="270" r:id="rId14"/>
    <p:sldId id="312" r:id="rId15"/>
    <p:sldId id="290" r:id="rId16"/>
    <p:sldId id="272" r:id="rId17"/>
    <p:sldId id="292" r:id="rId18"/>
    <p:sldId id="293" r:id="rId19"/>
    <p:sldId id="314" r:id="rId20"/>
    <p:sldId id="275" r:id="rId21"/>
    <p:sldId id="309" r:id="rId22"/>
    <p:sldId id="297" r:id="rId23"/>
    <p:sldId id="291" r:id="rId24"/>
    <p:sldId id="295" r:id="rId25"/>
    <p:sldId id="281" r:id="rId26"/>
    <p:sldId id="296" r:id="rId27"/>
    <p:sldId id="303" r:id="rId28"/>
    <p:sldId id="304" r:id="rId29"/>
    <p:sldId id="302" r:id="rId30"/>
    <p:sldId id="305" r:id="rId31"/>
    <p:sldId id="307" r:id="rId32"/>
    <p:sldId id="273" r:id="rId33"/>
    <p:sldId id="313" r:id="rId34"/>
    <p:sldId id="310" r:id="rId35"/>
    <p:sldId id="29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7F5B0"/>
    <a:srgbClr val="FF00FF"/>
    <a:srgbClr val="39A7AD"/>
    <a:srgbClr val="EBFAFF"/>
    <a:srgbClr val="94EAF6"/>
    <a:srgbClr val="6838E0"/>
    <a:srgbClr val="C2C7C8"/>
    <a:srgbClr val="A9C5C9"/>
    <a:srgbClr val="F0EC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976" autoAdjust="0"/>
  </p:normalViewPr>
  <p:slideViewPr>
    <p:cSldViewPr>
      <p:cViewPr varScale="1">
        <p:scale>
          <a:sx n="110" d="100"/>
          <a:sy n="110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 в эксплуатацию</a:t>
            </a:r>
            <a:r>
              <a:rPr lang="ru-RU" sz="1100" baseline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жилых помещений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76408314102855"/>
          <c:y val="0"/>
        </c:manualLayout>
      </c:layout>
    </c:title>
    <c:view3D>
      <c:rAngAx val="1"/>
    </c:view3D>
    <c:sideWall>
      <c:spPr>
        <a:solidFill>
          <a:schemeClr val="accent3">
            <a:lumMod val="20000"/>
            <a:lumOff val="80000"/>
          </a:schemeClr>
        </a:solidFill>
      </c:spPr>
    </c:sideWall>
    <c:backWall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6.9867946194226524E-2"/>
          <c:y val="0.14075630388881691"/>
          <c:w val="0.88074874116616653"/>
          <c:h val="0.5080471429053415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(прогноз)</c:v>
                </c:pt>
                <c:pt idx="4">
                  <c:v>2018 (прогноз)</c:v>
                </c:pt>
                <c:pt idx="5">
                  <c:v>2019 (прогноз)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115.6</c:v>
                </c:pt>
                <c:pt idx="1">
                  <c:v>161.4</c:v>
                </c:pt>
                <c:pt idx="2">
                  <c:v>210</c:v>
                </c:pt>
                <c:pt idx="3">
                  <c:v>213.7</c:v>
                </c:pt>
                <c:pt idx="4">
                  <c:v>159.4</c:v>
                </c:pt>
                <c:pt idx="5">
                  <c:v>141.4</c:v>
                </c:pt>
              </c:numCache>
            </c:numRef>
          </c:val>
        </c:ser>
        <c:shape val="box"/>
        <c:axId val="49764224"/>
        <c:axId val="51654016"/>
        <c:axId val="0"/>
      </c:bar3DChart>
      <c:catAx>
        <c:axId val="4976422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654016"/>
        <c:crosses val="autoZero"/>
        <c:auto val="1"/>
        <c:lblAlgn val="ctr"/>
        <c:lblOffset val="100"/>
      </c:catAx>
      <c:valAx>
        <c:axId val="51654016"/>
        <c:scaling>
          <c:orientation val="minMax"/>
        </c:scaling>
        <c:axPos val="l"/>
        <c:majorGridlines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7642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</a:t>
            </a:r>
            <a:r>
              <a:rPr lang="ru-RU" sz="1100" baseline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населения</a:t>
            </a: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sideWall>
      <c:spPr>
        <a:solidFill>
          <a:schemeClr val="accent1">
            <a:lumMod val="20000"/>
            <a:lumOff val="80000"/>
          </a:schemeClr>
        </a:solidFill>
      </c:spPr>
    </c:sideWall>
    <c:backWall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8.2513779527559034E-2"/>
          <c:y val="0.11324558002441516"/>
          <c:w val="0.67271953490373504"/>
          <c:h val="0.3648741138708774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(прогноз)</c:v>
                </c:pt>
                <c:pt idx="4">
                  <c:v>2018 (прогноз)</c:v>
                </c:pt>
                <c:pt idx="5">
                  <c:v>2019 (прогноз)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71.8</c:v>
                </c:pt>
                <c:pt idx="1">
                  <c:v>72.400000000000006</c:v>
                </c:pt>
                <c:pt idx="2">
                  <c:v>73.099999999999994</c:v>
                </c:pt>
                <c:pt idx="3">
                  <c:v>74.5</c:v>
                </c:pt>
                <c:pt idx="4">
                  <c:v>74.599999999999994</c:v>
                </c:pt>
                <c:pt idx="5">
                  <c:v>74.7</c:v>
                </c:pt>
              </c:numCache>
            </c:numRef>
          </c:val>
        </c:ser>
        <c:shape val="box"/>
        <c:axId val="53601024"/>
        <c:axId val="53602944"/>
        <c:axId val="0"/>
      </c:bar3DChart>
      <c:catAx>
        <c:axId val="5360102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602944"/>
        <c:crosses val="autoZero"/>
        <c:auto val="1"/>
        <c:lblAlgn val="ctr"/>
        <c:lblOffset val="100"/>
      </c:catAx>
      <c:valAx>
        <c:axId val="536029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6010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Индекс промышленного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  <a:endParaRPr lang="ru-RU" sz="11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219956465746495"/>
          <c:y val="0.22181845058451091"/>
        </c:manualLayout>
      </c:layout>
    </c:title>
    <c:view3D>
      <c:rAngAx val="1"/>
    </c:view3D>
    <c:sideWall>
      <c:spPr>
        <a:solidFill>
          <a:srgbClr val="FFFFCC"/>
        </a:solidFill>
      </c:spPr>
    </c:sideWall>
    <c:backWall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7.6784612860892401E-2"/>
          <c:y val="0.31971798573075189"/>
          <c:w val="0.5322206364829396"/>
          <c:h val="0.3865268559154956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(прогноз)</c:v>
                </c:pt>
                <c:pt idx="4">
                  <c:v>2018 (прогноз)</c:v>
                </c:pt>
                <c:pt idx="5">
                  <c:v>2019 (прогноз)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92.7</c:v>
                </c:pt>
                <c:pt idx="1">
                  <c:v>126.4</c:v>
                </c:pt>
                <c:pt idx="2">
                  <c:v>103.6</c:v>
                </c:pt>
                <c:pt idx="3">
                  <c:v>101.2</c:v>
                </c:pt>
                <c:pt idx="4">
                  <c:v>102.8</c:v>
                </c:pt>
                <c:pt idx="5">
                  <c:v>101.4</c:v>
                </c:pt>
              </c:numCache>
            </c:numRef>
          </c:val>
        </c:ser>
        <c:shape val="box"/>
        <c:axId val="90330624"/>
        <c:axId val="90332160"/>
        <c:axId val="0"/>
      </c:bar3DChart>
      <c:catAx>
        <c:axId val="9033062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332160"/>
        <c:crosses val="autoZero"/>
        <c:auto val="1"/>
        <c:lblAlgn val="ctr"/>
        <c:lblOffset val="100"/>
      </c:catAx>
      <c:valAx>
        <c:axId val="90332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3306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зарегистрированной</a:t>
            </a:r>
            <a:r>
              <a:rPr lang="ru-RU" sz="1100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безработицы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07283464566918"/>
          <c:y val="4.9136270450675534E-2"/>
        </c:manualLayout>
      </c:layout>
    </c:title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0827427821522434"/>
          <c:y val="0.12032268407844612"/>
          <c:w val="0.46531430446194288"/>
          <c:h val="0.36319756214456816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(прогноз)</c:v>
                </c:pt>
                <c:pt idx="4">
                  <c:v>2018 (прогноз)</c:v>
                </c:pt>
                <c:pt idx="5">
                  <c:v>2019 (прогнноз)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hape val="box"/>
        <c:axId val="126595072"/>
        <c:axId val="153126016"/>
        <c:axId val="0"/>
      </c:bar3DChart>
      <c:catAx>
        <c:axId val="12659507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126016"/>
        <c:crosses val="autoZero"/>
        <c:auto val="1"/>
        <c:lblAlgn val="ctr"/>
        <c:lblOffset val="100"/>
      </c:catAx>
      <c:valAx>
        <c:axId val="153126016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265950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D92F6-0597-48C4-89FA-9D502FF41E6C}" type="doc">
      <dgm:prSet loTypeId="urn:microsoft.com/office/officeart/2005/8/layout/cycle8" loCatId="cycle" qsTypeId="urn:microsoft.com/office/officeart/2005/8/quickstyle/simple3" qsCatId="simple" csTypeId="urn:microsoft.com/office/officeart/2005/8/colors/colorful3" csCatId="colorful" phldr="1"/>
      <dgm:spPr/>
    </dgm:pt>
    <dgm:pt modelId="{8DEA680D-48F8-4BEC-B03F-E97DD4F2D8A7}">
      <dgm:prSet phldrT="[Текст]"/>
      <dgm:spPr/>
      <dgm:t>
        <a:bodyPr/>
        <a:lstStyle/>
        <a:p>
          <a:r>
            <a:rPr lang="ru-RU" dirty="0" smtClean="0"/>
            <a:t>Отчетность</a:t>
          </a:r>
          <a:endParaRPr lang="ru-RU" dirty="0"/>
        </a:p>
      </dgm:t>
    </dgm:pt>
    <dgm:pt modelId="{4EFCD485-CE8B-4388-9D32-9D34F251F0A7}" type="parTrans" cxnId="{8A93D383-D9F7-4388-BC65-0B42D6EA0521}">
      <dgm:prSet/>
      <dgm:spPr/>
      <dgm:t>
        <a:bodyPr/>
        <a:lstStyle/>
        <a:p>
          <a:endParaRPr lang="ru-RU"/>
        </a:p>
      </dgm:t>
    </dgm:pt>
    <dgm:pt modelId="{0A2DA096-BDD1-4A6C-9AA5-FAA657E0ED0F}" type="sibTrans" cxnId="{8A93D383-D9F7-4388-BC65-0B42D6EA0521}">
      <dgm:prSet/>
      <dgm:spPr/>
      <dgm:t>
        <a:bodyPr/>
        <a:lstStyle/>
        <a:p>
          <a:endParaRPr lang="ru-RU"/>
        </a:p>
      </dgm:t>
    </dgm:pt>
    <dgm:pt modelId="{FE9B9BA5-3990-48B0-8104-957B46FEA93E}">
      <dgm:prSet phldrT="[Текст]"/>
      <dgm:spPr/>
      <dgm:t>
        <a:bodyPr/>
        <a:lstStyle/>
        <a:p>
          <a:r>
            <a:rPr lang="ru-RU" dirty="0" smtClean="0"/>
            <a:t>Планирование</a:t>
          </a:r>
          <a:endParaRPr lang="ru-RU" dirty="0"/>
        </a:p>
      </dgm:t>
    </dgm:pt>
    <dgm:pt modelId="{1114B699-F94B-4D56-96E2-A3BC9704E6AE}" type="parTrans" cxnId="{F1AB02B6-F56C-4685-B3ED-664930923334}">
      <dgm:prSet/>
      <dgm:spPr/>
      <dgm:t>
        <a:bodyPr/>
        <a:lstStyle/>
        <a:p>
          <a:endParaRPr lang="ru-RU"/>
        </a:p>
      </dgm:t>
    </dgm:pt>
    <dgm:pt modelId="{B38113F3-86F5-4A40-80D0-94A3F6F8DD4A}" type="sibTrans" cxnId="{F1AB02B6-F56C-4685-B3ED-664930923334}">
      <dgm:prSet/>
      <dgm:spPr/>
      <dgm:t>
        <a:bodyPr/>
        <a:lstStyle/>
        <a:p>
          <a:endParaRPr lang="ru-RU"/>
        </a:p>
      </dgm:t>
    </dgm:pt>
    <dgm:pt modelId="{60478855-2C7E-4856-850F-5D6CC7B8BEFA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Исполнение</a:t>
          </a:r>
          <a:endParaRPr lang="ru-RU" dirty="0"/>
        </a:p>
      </dgm:t>
    </dgm:pt>
    <dgm:pt modelId="{F823247B-9212-4AD3-9F13-8ABE67D3CCBE}" type="parTrans" cxnId="{1568D2D4-C735-4DA9-A25E-C63579BE2213}">
      <dgm:prSet/>
      <dgm:spPr/>
      <dgm:t>
        <a:bodyPr/>
        <a:lstStyle/>
        <a:p>
          <a:endParaRPr lang="ru-RU"/>
        </a:p>
      </dgm:t>
    </dgm:pt>
    <dgm:pt modelId="{770BADD1-B738-447E-B4E0-28C19F7E08CA}" type="sibTrans" cxnId="{1568D2D4-C735-4DA9-A25E-C63579BE2213}">
      <dgm:prSet/>
      <dgm:spPr/>
      <dgm:t>
        <a:bodyPr/>
        <a:lstStyle/>
        <a:p>
          <a:endParaRPr lang="ru-RU"/>
        </a:p>
      </dgm:t>
    </dgm:pt>
    <dgm:pt modelId="{77D5C9DB-194E-4937-9B47-5132B164DDD5}" type="pres">
      <dgm:prSet presAssocID="{D9AD92F6-0597-48C4-89FA-9D502FF41E6C}" presName="compositeShape" presStyleCnt="0">
        <dgm:presLayoutVars>
          <dgm:chMax val="7"/>
          <dgm:dir/>
          <dgm:resizeHandles val="exact"/>
        </dgm:presLayoutVars>
      </dgm:prSet>
      <dgm:spPr/>
    </dgm:pt>
    <dgm:pt modelId="{E99064BA-204B-4849-A546-9FC86D128835}" type="pres">
      <dgm:prSet presAssocID="{D9AD92F6-0597-48C4-89FA-9D502FF41E6C}" presName="wedge1" presStyleLbl="node1" presStyleIdx="0" presStyleCnt="3" custScaleY="108204"/>
      <dgm:spPr/>
      <dgm:t>
        <a:bodyPr/>
        <a:lstStyle/>
        <a:p>
          <a:endParaRPr lang="ru-RU"/>
        </a:p>
      </dgm:t>
    </dgm:pt>
    <dgm:pt modelId="{F94A13FE-BF1E-4A2B-9E3C-F9FDBCB26928}" type="pres">
      <dgm:prSet presAssocID="{D9AD92F6-0597-48C4-89FA-9D502FF41E6C}" presName="dummy1a" presStyleCnt="0"/>
      <dgm:spPr/>
    </dgm:pt>
    <dgm:pt modelId="{27C8E70B-B794-4DD7-AD54-3C561E920440}" type="pres">
      <dgm:prSet presAssocID="{D9AD92F6-0597-48C4-89FA-9D502FF41E6C}" presName="dummy1b" presStyleCnt="0"/>
      <dgm:spPr/>
    </dgm:pt>
    <dgm:pt modelId="{A288A97A-815D-4D39-9447-6CD7D7FA7E86}" type="pres">
      <dgm:prSet presAssocID="{D9AD92F6-0597-48C4-89FA-9D502FF41E6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52E2C-0BB3-4307-810D-20BBDCD16971}" type="pres">
      <dgm:prSet presAssocID="{D9AD92F6-0597-48C4-89FA-9D502FF41E6C}" presName="wedge2" presStyleLbl="node1" presStyleIdx="1" presStyleCnt="3"/>
      <dgm:spPr/>
      <dgm:t>
        <a:bodyPr/>
        <a:lstStyle/>
        <a:p>
          <a:endParaRPr lang="ru-RU"/>
        </a:p>
      </dgm:t>
    </dgm:pt>
    <dgm:pt modelId="{EA0B3CCA-9CD7-4C41-926D-5D7BF138D41E}" type="pres">
      <dgm:prSet presAssocID="{D9AD92F6-0597-48C4-89FA-9D502FF41E6C}" presName="dummy2a" presStyleCnt="0"/>
      <dgm:spPr/>
    </dgm:pt>
    <dgm:pt modelId="{3B374E77-EFBF-4E12-8373-646A22D984E9}" type="pres">
      <dgm:prSet presAssocID="{D9AD92F6-0597-48C4-89FA-9D502FF41E6C}" presName="dummy2b" presStyleCnt="0"/>
      <dgm:spPr/>
    </dgm:pt>
    <dgm:pt modelId="{B5E03B0E-1527-4FAD-ABE5-1545B168C1E7}" type="pres">
      <dgm:prSet presAssocID="{D9AD92F6-0597-48C4-89FA-9D502FF41E6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CC7A1-02A4-4835-92FC-E49E6E9033A0}" type="pres">
      <dgm:prSet presAssocID="{D9AD92F6-0597-48C4-89FA-9D502FF41E6C}" presName="wedge3" presStyleLbl="node1" presStyleIdx="2" presStyleCnt="3"/>
      <dgm:spPr/>
      <dgm:t>
        <a:bodyPr/>
        <a:lstStyle/>
        <a:p>
          <a:endParaRPr lang="ru-RU"/>
        </a:p>
      </dgm:t>
    </dgm:pt>
    <dgm:pt modelId="{DD15DD1B-0AE4-4C2A-B9EF-7E9AD430B754}" type="pres">
      <dgm:prSet presAssocID="{D9AD92F6-0597-48C4-89FA-9D502FF41E6C}" presName="dummy3a" presStyleCnt="0"/>
      <dgm:spPr/>
    </dgm:pt>
    <dgm:pt modelId="{0D8D90AF-430D-49DD-8134-D37461640CBE}" type="pres">
      <dgm:prSet presAssocID="{D9AD92F6-0597-48C4-89FA-9D502FF41E6C}" presName="dummy3b" presStyleCnt="0"/>
      <dgm:spPr/>
    </dgm:pt>
    <dgm:pt modelId="{5A8F078E-3534-45DF-B079-514FD7AD432A}" type="pres">
      <dgm:prSet presAssocID="{D9AD92F6-0597-48C4-89FA-9D502FF41E6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E941A-75FF-4105-842B-F6381EF1CC62}" type="pres">
      <dgm:prSet presAssocID="{0A2DA096-BDD1-4A6C-9AA5-FAA657E0ED0F}" presName="arrowWedge1" presStyleLbl="fgSibTrans2D1" presStyleIdx="0" presStyleCnt="3"/>
      <dgm:spPr/>
    </dgm:pt>
    <dgm:pt modelId="{DAE7C800-4944-41DC-A1E1-9A85CF782478}" type="pres">
      <dgm:prSet presAssocID="{B38113F3-86F5-4A40-80D0-94A3F6F8DD4A}" presName="arrowWedge2" presStyleLbl="fgSibTrans2D1" presStyleIdx="1" presStyleCnt="3"/>
      <dgm:spPr/>
    </dgm:pt>
    <dgm:pt modelId="{64635A6F-2192-45D1-9719-5BDDEEDF083D}" type="pres">
      <dgm:prSet presAssocID="{770BADD1-B738-447E-B4E0-28C19F7E08CA}" presName="arrowWedge3" presStyleLbl="fgSibTrans2D1" presStyleIdx="2" presStyleCnt="3"/>
      <dgm:spPr/>
    </dgm:pt>
  </dgm:ptLst>
  <dgm:cxnLst>
    <dgm:cxn modelId="{F1AB02B6-F56C-4685-B3ED-664930923334}" srcId="{D9AD92F6-0597-48C4-89FA-9D502FF41E6C}" destId="{FE9B9BA5-3990-48B0-8104-957B46FEA93E}" srcOrd="1" destOrd="0" parTransId="{1114B699-F94B-4D56-96E2-A3BC9704E6AE}" sibTransId="{B38113F3-86F5-4A40-80D0-94A3F6F8DD4A}"/>
    <dgm:cxn modelId="{69D44DB3-C86B-4522-8B22-224AB79058BF}" type="presOf" srcId="{FE9B9BA5-3990-48B0-8104-957B46FEA93E}" destId="{B5E03B0E-1527-4FAD-ABE5-1545B168C1E7}" srcOrd="1" destOrd="0" presId="urn:microsoft.com/office/officeart/2005/8/layout/cycle8"/>
    <dgm:cxn modelId="{972B2A7F-0C81-4CB8-8FBF-552D2308993C}" type="presOf" srcId="{60478855-2C7E-4856-850F-5D6CC7B8BEFA}" destId="{5A8F078E-3534-45DF-B079-514FD7AD432A}" srcOrd="1" destOrd="0" presId="urn:microsoft.com/office/officeart/2005/8/layout/cycle8"/>
    <dgm:cxn modelId="{CA172FFB-D2B8-4334-9F26-15AD815D76F2}" type="presOf" srcId="{8DEA680D-48F8-4BEC-B03F-E97DD4F2D8A7}" destId="{E99064BA-204B-4849-A546-9FC86D128835}" srcOrd="0" destOrd="0" presId="urn:microsoft.com/office/officeart/2005/8/layout/cycle8"/>
    <dgm:cxn modelId="{A2089637-7E4F-4145-8D2C-0006A4C695E6}" type="presOf" srcId="{D9AD92F6-0597-48C4-89FA-9D502FF41E6C}" destId="{77D5C9DB-194E-4937-9B47-5132B164DDD5}" srcOrd="0" destOrd="0" presId="urn:microsoft.com/office/officeart/2005/8/layout/cycle8"/>
    <dgm:cxn modelId="{8E145767-427E-4B4A-8D8D-471D1DD33AD0}" type="presOf" srcId="{8DEA680D-48F8-4BEC-B03F-E97DD4F2D8A7}" destId="{A288A97A-815D-4D39-9447-6CD7D7FA7E86}" srcOrd="1" destOrd="0" presId="urn:microsoft.com/office/officeart/2005/8/layout/cycle8"/>
    <dgm:cxn modelId="{F543BD9F-1D49-4A4E-B49B-104982D31656}" type="presOf" srcId="{FE9B9BA5-3990-48B0-8104-957B46FEA93E}" destId="{2C852E2C-0BB3-4307-810D-20BBDCD16971}" srcOrd="0" destOrd="0" presId="urn:microsoft.com/office/officeart/2005/8/layout/cycle8"/>
    <dgm:cxn modelId="{AB23BB58-2604-44DB-97E7-FE72FC066D6C}" type="presOf" srcId="{60478855-2C7E-4856-850F-5D6CC7B8BEFA}" destId="{B95CC7A1-02A4-4835-92FC-E49E6E9033A0}" srcOrd="0" destOrd="0" presId="urn:microsoft.com/office/officeart/2005/8/layout/cycle8"/>
    <dgm:cxn modelId="{8A93D383-D9F7-4388-BC65-0B42D6EA0521}" srcId="{D9AD92F6-0597-48C4-89FA-9D502FF41E6C}" destId="{8DEA680D-48F8-4BEC-B03F-E97DD4F2D8A7}" srcOrd="0" destOrd="0" parTransId="{4EFCD485-CE8B-4388-9D32-9D34F251F0A7}" sibTransId="{0A2DA096-BDD1-4A6C-9AA5-FAA657E0ED0F}"/>
    <dgm:cxn modelId="{1568D2D4-C735-4DA9-A25E-C63579BE2213}" srcId="{D9AD92F6-0597-48C4-89FA-9D502FF41E6C}" destId="{60478855-2C7E-4856-850F-5D6CC7B8BEFA}" srcOrd="2" destOrd="0" parTransId="{F823247B-9212-4AD3-9F13-8ABE67D3CCBE}" sibTransId="{770BADD1-B738-447E-B4E0-28C19F7E08CA}"/>
    <dgm:cxn modelId="{860B54F3-88D5-484C-934A-83C6AE8021B6}" type="presParOf" srcId="{77D5C9DB-194E-4937-9B47-5132B164DDD5}" destId="{E99064BA-204B-4849-A546-9FC86D128835}" srcOrd="0" destOrd="0" presId="urn:microsoft.com/office/officeart/2005/8/layout/cycle8"/>
    <dgm:cxn modelId="{5A769330-86DD-4C8C-9C17-F48965D61A0B}" type="presParOf" srcId="{77D5C9DB-194E-4937-9B47-5132B164DDD5}" destId="{F94A13FE-BF1E-4A2B-9E3C-F9FDBCB26928}" srcOrd="1" destOrd="0" presId="urn:microsoft.com/office/officeart/2005/8/layout/cycle8"/>
    <dgm:cxn modelId="{300E9031-9CB7-453B-BF75-F4EE053D9499}" type="presParOf" srcId="{77D5C9DB-194E-4937-9B47-5132B164DDD5}" destId="{27C8E70B-B794-4DD7-AD54-3C561E920440}" srcOrd="2" destOrd="0" presId="urn:microsoft.com/office/officeart/2005/8/layout/cycle8"/>
    <dgm:cxn modelId="{E294DFEE-8529-405F-BA3E-95A20005F88F}" type="presParOf" srcId="{77D5C9DB-194E-4937-9B47-5132B164DDD5}" destId="{A288A97A-815D-4D39-9447-6CD7D7FA7E86}" srcOrd="3" destOrd="0" presId="urn:microsoft.com/office/officeart/2005/8/layout/cycle8"/>
    <dgm:cxn modelId="{002154DC-DE31-4367-8655-D51781B4008D}" type="presParOf" srcId="{77D5C9DB-194E-4937-9B47-5132B164DDD5}" destId="{2C852E2C-0BB3-4307-810D-20BBDCD16971}" srcOrd="4" destOrd="0" presId="urn:microsoft.com/office/officeart/2005/8/layout/cycle8"/>
    <dgm:cxn modelId="{1FD60BAC-64DE-4A3B-BF71-D3908592DD7B}" type="presParOf" srcId="{77D5C9DB-194E-4937-9B47-5132B164DDD5}" destId="{EA0B3CCA-9CD7-4C41-926D-5D7BF138D41E}" srcOrd="5" destOrd="0" presId="urn:microsoft.com/office/officeart/2005/8/layout/cycle8"/>
    <dgm:cxn modelId="{03D6DBB6-01A9-41D7-BA40-838C6D892910}" type="presParOf" srcId="{77D5C9DB-194E-4937-9B47-5132B164DDD5}" destId="{3B374E77-EFBF-4E12-8373-646A22D984E9}" srcOrd="6" destOrd="0" presId="urn:microsoft.com/office/officeart/2005/8/layout/cycle8"/>
    <dgm:cxn modelId="{2FA92DC0-59E7-477F-83BD-C2D2556DCCDB}" type="presParOf" srcId="{77D5C9DB-194E-4937-9B47-5132B164DDD5}" destId="{B5E03B0E-1527-4FAD-ABE5-1545B168C1E7}" srcOrd="7" destOrd="0" presId="urn:microsoft.com/office/officeart/2005/8/layout/cycle8"/>
    <dgm:cxn modelId="{F6E2CCFA-2B8C-49D0-A93C-8E861AC63248}" type="presParOf" srcId="{77D5C9DB-194E-4937-9B47-5132B164DDD5}" destId="{B95CC7A1-02A4-4835-92FC-E49E6E9033A0}" srcOrd="8" destOrd="0" presId="urn:microsoft.com/office/officeart/2005/8/layout/cycle8"/>
    <dgm:cxn modelId="{F23E75B2-195C-4D4E-BE3B-FD2AC0717829}" type="presParOf" srcId="{77D5C9DB-194E-4937-9B47-5132B164DDD5}" destId="{DD15DD1B-0AE4-4C2A-B9EF-7E9AD430B754}" srcOrd="9" destOrd="0" presId="urn:microsoft.com/office/officeart/2005/8/layout/cycle8"/>
    <dgm:cxn modelId="{01327194-2AB4-44B5-8AB9-267CB2C1E111}" type="presParOf" srcId="{77D5C9DB-194E-4937-9B47-5132B164DDD5}" destId="{0D8D90AF-430D-49DD-8134-D37461640CBE}" srcOrd="10" destOrd="0" presId="urn:microsoft.com/office/officeart/2005/8/layout/cycle8"/>
    <dgm:cxn modelId="{929D7BD3-90C0-457B-BC69-A7B95A337B8F}" type="presParOf" srcId="{77D5C9DB-194E-4937-9B47-5132B164DDD5}" destId="{5A8F078E-3534-45DF-B079-514FD7AD432A}" srcOrd="11" destOrd="0" presId="urn:microsoft.com/office/officeart/2005/8/layout/cycle8"/>
    <dgm:cxn modelId="{DAA7A4A0-6E39-49A1-9FBD-90A2153407ED}" type="presParOf" srcId="{77D5C9DB-194E-4937-9B47-5132B164DDD5}" destId="{36EE941A-75FF-4105-842B-F6381EF1CC62}" srcOrd="12" destOrd="0" presId="urn:microsoft.com/office/officeart/2005/8/layout/cycle8"/>
    <dgm:cxn modelId="{C519264B-C7D4-4830-9D3E-F59A343060F6}" type="presParOf" srcId="{77D5C9DB-194E-4937-9B47-5132B164DDD5}" destId="{DAE7C800-4944-41DC-A1E1-9A85CF782478}" srcOrd="13" destOrd="0" presId="urn:microsoft.com/office/officeart/2005/8/layout/cycle8"/>
    <dgm:cxn modelId="{6C8B2E8B-AE84-4835-82EE-E317DB79F7DB}" type="presParOf" srcId="{77D5C9DB-194E-4937-9B47-5132B164DDD5}" destId="{64635A6F-2192-45D1-9719-5BDDEEDF083D}" srcOrd="14" destOrd="0" presId="urn:microsoft.com/office/officeart/2005/8/layout/cycle8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37215-B7DE-46BF-BD2F-9845F82F0FC1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B843D34-35E1-4BEC-8F58-5ED0424436C7}">
      <dgm:prSet phldrT="[Текст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Утверждение бюджета на </a:t>
          </a:r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очередной</a:t>
          </a:r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финансовый год и плановый период</a:t>
          </a:r>
        </a:p>
      </dgm:t>
    </dgm:pt>
    <dgm:pt modelId="{E7640A51-D211-4810-B570-9555896F3963}" type="parTrans" cxnId="{6194BFD8-0004-48E2-97C4-C5F141519CBD}">
      <dgm:prSet/>
      <dgm:spPr/>
      <dgm:t>
        <a:bodyPr/>
        <a:lstStyle/>
        <a:p>
          <a:endParaRPr lang="ru-RU"/>
        </a:p>
      </dgm:t>
    </dgm:pt>
    <dgm:pt modelId="{B3A11F6F-EE85-48FA-9118-8248226E6485}" type="sibTrans" cxnId="{6194BFD8-0004-48E2-97C4-C5F141519CBD}">
      <dgm:prSet custT="1"/>
      <dgm:spPr/>
      <dgm:t>
        <a:bodyPr/>
        <a:lstStyle/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7B92346-D3CB-43DA-A660-871D9BA43429}">
      <dgm:prSet phldrT="[Текст]" custT="1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Исполнение бюджета района, внесение изменений в решение о бюджете  на очередной финансовый год и плановый период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C5DFD7-6DB9-4F37-9E17-B84F2A7A6384}" type="parTrans" cxnId="{EBEC9095-7A65-4BEE-B404-CF96AAE9AAE7}">
      <dgm:prSet/>
      <dgm:spPr/>
      <dgm:t>
        <a:bodyPr/>
        <a:lstStyle/>
        <a:p>
          <a:endParaRPr lang="ru-RU"/>
        </a:p>
      </dgm:t>
    </dgm:pt>
    <dgm:pt modelId="{E7C5BBB5-AAE1-4C5F-BC91-A093A83F12E5}" type="sibTrans" cxnId="{EBEC9095-7A65-4BEE-B404-CF96AAE9AAE7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766956D-44C1-493A-B09B-05207217F9C7}">
      <dgm:prSet phldrT="[Текст]" custT="1"/>
      <dgm:spPr>
        <a:noFill/>
        <a:ln>
          <a:solidFill>
            <a:srgbClr val="6838E0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Составление, внешняя проверка, рассмотрение и утверждение внешней отчетности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7520EA-F397-4C1D-8B6C-609AE78D6865}" type="parTrans" cxnId="{32C92E99-C577-473D-B638-2D4467C9D268}">
      <dgm:prSet/>
      <dgm:spPr/>
      <dgm:t>
        <a:bodyPr/>
        <a:lstStyle/>
        <a:p>
          <a:endParaRPr lang="ru-RU"/>
        </a:p>
      </dgm:t>
    </dgm:pt>
    <dgm:pt modelId="{B3746539-6309-4550-9ADB-1BE2E0C9BDF2}" type="sibTrans" cxnId="{32C92E99-C577-473D-B638-2D4467C9D268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E33BE46-48C1-4F67-BDDD-08A96197BA13}">
      <dgm:prSet phldrT="[Текст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контроля за исполнением бюджета района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F8761E-482F-47BE-A5BA-2DF73F5240D6}" type="parTrans" cxnId="{4BA6C071-556B-4FED-B3ED-11EF1715FDFE}">
      <dgm:prSet/>
      <dgm:spPr/>
      <dgm:t>
        <a:bodyPr/>
        <a:lstStyle/>
        <a:p>
          <a:endParaRPr lang="ru-RU"/>
        </a:p>
      </dgm:t>
    </dgm:pt>
    <dgm:pt modelId="{E1A5CAD7-D030-4DA9-94DB-BE1CAF9C20BF}" type="sibTrans" cxnId="{4BA6C071-556B-4FED-B3ED-11EF1715FDFE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8E8326D-ECCC-4FD5-A646-8C78E5FBDF84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 на очередной финансовый  год и плановый период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57658C-48D3-45AC-A670-22C3B3F49DBE}" type="parTrans" cxnId="{A6EDF52F-65EE-4BCD-B53C-64C9AFAA27D5}">
      <dgm:prSet/>
      <dgm:spPr/>
      <dgm:t>
        <a:bodyPr/>
        <a:lstStyle/>
        <a:p>
          <a:endParaRPr lang="ru-RU"/>
        </a:p>
      </dgm:t>
    </dgm:pt>
    <dgm:pt modelId="{C3FF8A8A-6B83-4386-AB68-E775958C8E3A}" type="sibTrans" cxnId="{A6EDF52F-65EE-4BCD-B53C-64C9AFAA27D5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F5F7773-4644-471D-9E45-BF12809AEF48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  на очередной финансовый год и плановый период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BEBF24-746F-4C63-872F-FD53338F7C08}" type="parTrans" cxnId="{DAE0A055-A47A-4013-B088-F96EDC034AC1}">
      <dgm:prSet/>
      <dgm:spPr/>
      <dgm:t>
        <a:bodyPr/>
        <a:lstStyle/>
        <a:p>
          <a:endParaRPr lang="ru-RU"/>
        </a:p>
      </dgm:t>
    </dgm:pt>
    <dgm:pt modelId="{F04A855B-04E7-4395-BCBD-33F61AE0AB8A}" type="sibTrans" cxnId="{DAE0A055-A47A-4013-B088-F96EDC034AC1}">
      <dgm:prSet custT="1"/>
      <dgm:spPr>
        <a:solidFill>
          <a:srgbClr val="00B050"/>
        </a:solidFill>
      </dgm:spPr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D0E8EC9-E197-4ACF-AD29-4DCB54561593}" type="pres">
      <dgm:prSet presAssocID="{87437215-B7DE-46BF-BD2F-9845F82F0F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33557-DB2C-4B5D-8B64-4E68416D396B}" type="pres">
      <dgm:prSet presAssocID="{2B843D34-35E1-4BEC-8F58-5ED0424436C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A4E6-75F4-4BE5-95B5-38FC74FFAB8E}" type="pres">
      <dgm:prSet presAssocID="{B3A11F6F-EE85-48FA-9118-8248226E6485}" presName="sibTrans" presStyleLbl="sibTrans2D1" presStyleIdx="0" presStyleCnt="6" custLinFactNeighborX="62123" custLinFactNeighborY="-83953"/>
      <dgm:spPr/>
      <dgm:t>
        <a:bodyPr/>
        <a:lstStyle/>
        <a:p>
          <a:endParaRPr lang="ru-RU"/>
        </a:p>
      </dgm:t>
    </dgm:pt>
    <dgm:pt modelId="{15340110-4A23-4EEA-B359-69618778A9A4}" type="pres">
      <dgm:prSet presAssocID="{B3A11F6F-EE85-48FA-9118-8248226E648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2C44923-D7AA-4C57-A805-313CC2468766}" type="pres">
      <dgm:prSet presAssocID="{37B92346-D3CB-43DA-A660-871D9BA43429}" presName="node" presStyleLbl="node1" presStyleIdx="1" presStyleCnt="6" custScaleX="125764" custScaleY="116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59A72-C601-41CE-A8D1-CCF9E516A1C6}" type="pres">
      <dgm:prSet presAssocID="{E7C5BBB5-AAE1-4C5F-BC91-A093A83F12E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7E86C0A5-4925-4FD7-8733-41FDFDB157E8}" type="pres">
      <dgm:prSet presAssocID="{E7C5BBB5-AAE1-4C5F-BC91-A093A83F12E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B436C75-16EA-47A4-B9EF-D364B6742495}" type="pres">
      <dgm:prSet presAssocID="{4766956D-44C1-493A-B09B-05207217F9C7}" presName="node" presStyleLbl="node1" presStyleIdx="2" presStyleCnt="6" custScaleX="113165" custScaleY="112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E6FB2-4DD2-4376-919E-A2289277D391}" type="pres">
      <dgm:prSet presAssocID="{B3746539-6309-4550-9ADB-1BE2E0C9BDF2}" presName="sibTrans" presStyleLbl="sibTrans2D1" presStyleIdx="2" presStyleCnt="6" custLinFactNeighborX="22847" custLinFactNeighborY="41831"/>
      <dgm:spPr/>
      <dgm:t>
        <a:bodyPr/>
        <a:lstStyle/>
        <a:p>
          <a:endParaRPr lang="ru-RU"/>
        </a:p>
      </dgm:t>
    </dgm:pt>
    <dgm:pt modelId="{53D2F54A-6717-42CA-AC72-943E1E13C23F}" type="pres">
      <dgm:prSet presAssocID="{B3746539-6309-4550-9ADB-1BE2E0C9BDF2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A4EFAA6E-124A-466A-90AF-EF14005D8FEC}" type="pres">
      <dgm:prSet presAssocID="{1E33BE46-48C1-4F67-BDDD-08A96197BA13}" presName="node" presStyleLbl="node1" presStyleIdx="3" presStyleCnt="6" custScaleX="120174" custScaleY="110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1BC3A-DAED-4145-A65C-80A83B663D29}" type="pres">
      <dgm:prSet presAssocID="{E1A5CAD7-D030-4DA9-94DB-BE1CAF9C20BF}" presName="sibTrans" presStyleLbl="sibTrans2D1" presStyleIdx="3" presStyleCnt="6" custLinFactNeighborX="-44674" custLinFactNeighborY="42601"/>
      <dgm:spPr/>
      <dgm:t>
        <a:bodyPr/>
        <a:lstStyle/>
        <a:p>
          <a:endParaRPr lang="ru-RU"/>
        </a:p>
      </dgm:t>
    </dgm:pt>
    <dgm:pt modelId="{56255485-7784-47C1-BD9D-882970F4F9EA}" type="pres">
      <dgm:prSet presAssocID="{E1A5CAD7-D030-4DA9-94DB-BE1CAF9C20B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15687FD-59B5-4538-BC56-8A26634CE551}" type="pres">
      <dgm:prSet presAssocID="{D8E8326D-ECCC-4FD5-A646-8C78E5FBDF84}" presName="node" presStyleLbl="node1" presStyleIdx="4" presStyleCnt="6" custScaleX="126668" custScaleY="121184" custRadScaleRad="98454" custRadScaleInc="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E3820-7347-4BD7-8F6A-F0776B2EE9E1}" type="pres">
      <dgm:prSet presAssocID="{C3FF8A8A-6B83-4386-AB68-E775958C8E3A}" presName="sibTrans" presStyleLbl="sibTrans2D1" presStyleIdx="4" presStyleCnt="6"/>
      <dgm:spPr/>
      <dgm:t>
        <a:bodyPr/>
        <a:lstStyle/>
        <a:p>
          <a:endParaRPr lang="ru-RU"/>
        </a:p>
      </dgm:t>
    </dgm:pt>
    <dgm:pt modelId="{1666FE93-6AEA-426E-A994-F3BC54516D08}" type="pres">
      <dgm:prSet presAssocID="{C3FF8A8A-6B83-4386-AB68-E775958C8E3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CB502D1-E868-4EA9-B6C7-F3E4168EEB03}" type="pres">
      <dgm:prSet presAssocID="{9F5F7773-4644-471D-9E45-BF12809AEF48}" presName="node" presStyleLbl="node1" presStyleIdx="5" presStyleCnt="6" custScaleX="107024" custScaleY="106302" custRadScaleRad="98454" custRadScaleInc="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D1CC3-E1E3-4E1E-AA0F-FEAFB91E9EE6}" type="pres">
      <dgm:prSet presAssocID="{F04A855B-04E7-4395-BCBD-33F61AE0AB8A}" presName="sibTrans" presStyleLbl="sibTrans2D1" presStyleIdx="5" presStyleCnt="6" custLinFactNeighborX="-37596" custLinFactNeighborY="-54656"/>
      <dgm:spPr/>
      <dgm:t>
        <a:bodyPr/>
        <a:lstStyle/>
        <a:p>
          <a:endParaRPr lang="ru-RU"/>
        </a:p>
      </dgm:t>
    </dgm:pt>
    <dgm:pt modelId="{552F03D8-DBE0-4386-89FA-951355B8B982}" type="pres">
      <dgm:prSet presAssocID="{F04A855B-04E7-4395-BCBD-33F61AE0AB8A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749F5CB5-B22C-4142-9642-685E032FA6D6}" type="presOf" srcId="{B3A11F6F-EE85-48FA-9118-8248226E6485}" destId="{15340110-4A23-4EEA-B359-69618778A9A4}" srcOrd="1" destOrd="0" presId="urn:microsoft.com/office/officeart/2005/8/layout/cycle2"/>
    <dgm:cxn modelId="{28ADC314-1418-4BBB-809E-864F7A1AF32D}" type="presOf" srcId="{E7C5BBB5-AAE1-4C5F-BC91-A093A83F12E5}" destId="{05F59A72-C601-41CE-A8D1-CCF9E516A1C6}" srcOrd="0" destOrd="0" presId="urn:microsoft.com/office/officeart/2005/8/layout/cycle2"/>
    <dgm:cxn modelId="{604A15FE-C22F-4CE0-BA25-7B6F58C5EFD8}" type="presOf" srcId="{2B843D34-35E1-4BEC-8F58-5ED0424436C7}" destId="{BA333557-DB2C-4B5D-8B64-4E68416D396B}" srcOrd="0" destOrd="0" presId="urn:microsoft.com/office/officeart/2005/8/layout/cycle2"/>
    <dgm:cxn modelId="{A6EDF52F-65EE-4BCD-B53C-64C9AFAA27D5}" srcId="{87437215-B7DE-46BF-BD2F-9845F82F0FC1}" destId="{D8E8326D-ECCC-4FD5-A646-8C78E5FBDF84}" srcOrd="4" destOrd="0" parTransId="{0157658C-48D3-45AC-A670-22C3B3F49DBE}" sibTransId="{C3FF8A8A-6B83-4386-AB68-E775958C8E3A}"/>
    <dgm:cxn modelId="{7BB22694-DE0C-4A78-98B6-F29153D49618}" type="presOf" srcId="{E7C5BBB5-AAE1-4C5F-BC91-A093A83F12E5}" destId="{7E86C0A5-4925-4FD7-8733-41FDFDB157E8}" srcOrd="1" destOrd="0" presId="urn:microsoft.com/office/officeart/2005/8/layout/cycle2"/>
    <dgm:cxn modelId="{3A6D5C29-C9D9-4587-8813-2A3D0F23CE23}" type="presOf" srcId="{B3A11F6F-EE85-48FA-9118-8248226E6485}" destId="{3CE8A4E6-75F4-4BE5-95B5-38FC74FFAB8E}" srcOrd="0" destOrd="0" presId="urn:microsoft.com/office/officeart/2005/8/layout/cycle2"/>
    <dgm:cxn modelId="{131EB810-5D3D-4E74-804F-C6A099963B76}" type="presOf" srcId="{C3FF8A8A-6B83-4386-AB68-E775958C8E3A}" destId="{92EE3820-7347-4BD7-8F6A-F0776B2EE9E1}" srcOrd="0" destOrd="0" presId="urn:microsoft.com/office/officeart/2005/8/layout/cycle2"/>
    <dgm:cxn modelId="{6194BFD8-0004-48E2-97C4-C5F141519CBD}" srcId="{87437215-B7DE-46BF-BD2F-9845F82F0FC1}" destId="{2B843D34-35E1-4BEC-8F58-5ED0424436C7}" srcOrd="0" destOrd="0" parTransId="{E7640A51-D211-4810-B570-9555896F3963}" sibTransId="{B3A11F6F-EE85-48FA-9118-8248226E6485}"/>
    <dgm:cxn modelId="{1AA66E83-F42A-4666-81B1-260E9936C833}" type="presOf" srcId="{F04A855B-04E7-4395-BCBD-33F61AE0AB8A}" destId="{552F03D8-DBE0-4386-89FA-951355B8B982}" srcOrd="1" destOrd="0" presId="urn:microsoft.com/office/officeart/2005/8/layout/cycle2"/>
    <dgm:cxn modelId="{D09041DB-F570-4A5E-B435-6E4E5F19EEB9}" type="presOf" srcId="{D8E8326D-ECCC-4FD5-A646-8C78E5FBDF84}" destId="{115687FD-59B5-4538-BC56-8A26634CE551}" srcOrd="0" destOrd="0" presId="urn:microsoft.com/office/officeart/2005/8/layout/cycle2"/>
    <dgm:cxn modelId="{5C3670DF-45BA-43A9-9B49-2EEBE98183D6}" type="presOf" srcId="{E1A5CAD7-D030-4DA9-94DB-BE1CAF9C20BF}" destId="{56255485-7784-47C1-BD9D-882970F4F9EA}" srcOrd="1" destOrd="0" presId="urn:microsoft.com/office/officeart/2005/8/layout/cycle2"/>
    <dgm:cxn modelId="{CD9A23E5-85B6-4B23-A7CB-2752B8114425}" type="presOf" srcId="{F04A855B-04E7-4395-BCBD-33F61AE0AB8A}" destId="{0F4D1CC3-E1E3-4E1E-AA0F-FEAFB91E9EE6}" srcOrd="0" destOrd="0" presId="urn:microsoft.com/office/officeart/2005/8/layout/cycle2"/>
    <dgm:cxn modelId="{EF212A2F-943D-44B5-BA7E-8365E40547E8}" type="presOf" srcId="{4766956D-44C1-493A-B09B-05207217F9C7}" destId="{3B436C75-16EA-47A4-B9EF-D364B6742495}" srcOrd="0" destOrd="0" presId="urn:microsoft.com/office/officeart/2005/8/layout/cycle2"/>
    <dgm:cxn modelId="{6B7641EE-9FC6-4966-BABA-C394D1C62CB2}" type="presOf" srcId="{B3746539-6309-4550-9ADB-1BE2E0C9BDF2}" destId="{D44E6FB2-4DD2-4376-919E-A2289277D391}" srcOrd="0" destOrd="0" presId="urn:microsoft.com/office/officeart/2005/8/layout/cycle2"/>
    <dgm:cxn modelId="{32C92E99-C577-473D-B638-2D4467C9D268}" srcId="{87437215-B7DE-46BF-BD2F-9845F82F0FC1}" destId="{4766956D-44C1-493A-B09B-05207217F9C7}" srcOrd="2" destOrd="0" parTransId="{DD7520EA-F397-4C1D-8B6C-609AE78D6865}" sibTransId="{B3746539-6309-4550-9ADB-1BE2E0C9BDF2}"/>
    <dgm:cxn modelId="{DAE0A055-A47A-4013-B088-F96EDC034AC1}" srcId="{87437215-B7DE-46BF-BD2F-9845F82F0FC1}" destId="{9F5F7773-4644-471D-9E45-BF12809AEF48}" srcOrd="5" destOrd="0" parTransId="{16BEBF24-746F-4C63-872F-FD53338F7C08}" sibTransId="{F04A855B-04E7-4395-BCBD-33F61AE0AB8A}"/>
    <dgm:cxn modelId="{3189F22E-5B9F-41A7-B265-D5E6D1ED844A}" type="presOf" srcId="{E1A5CAD7-D030-4DA9-94DB-BE1CAF9C20BF}" destId="{D021BC3A-DAED-4145-A65C-80A83B663D29}" srcOrd="0" destOrd="0" presId="urn:microsoft.com/office/officeart/2005/8/layout/cycle2"/>
    <dgm:cxn modelId="{5DE426E6-168C-4794-B100-3841CDB7AE23}" type="presOf" srcId="{C3FF8A8A-6B83-4386-AB68-E775958C8E3A}" destId="{1666FE93-6AEA-426E-A994-F3BC54516D08}" srcOrd="1" destOrd="0" presId="urn:microsoft.com/office/officeart/2005/8/layout/cycle2"/>
    <dgm:cxn modelId="{EBEC9095-7A65-4BEE-B404-CF96AAE9AAE7}" srcId="{87437215-B7DE-46BF-BD2F-9845F82F0FC1}" destId="{37B92346-D3CB-43DA-A660-871D9BA43429}" srcOrd="1" destOrd="0" parTransId="{87C5DFD7-6DB9-4F37-9E17-B84F2A7A6384}" sibTransId="{E7C5BBB5-AAE1-4C5F-BC91-A093A83F12E5}"/>
    <dgm:cxn modelId="{4BA6C071-556B-4FED-B3ED-11EF1715FDFE}" srcId="{87437215-B7DE-46BF-BD2F-9845F82F0FC1}" destId="{1E33BE46-48C1-4F67-BDDD-08A96197BA13}" srcOrd="3" destOrd="0" parTransId="{14F8761E-482F-47BE-A5BA-2DF73F5240D6}" sibTransId="{E1A5CAD7-D030-4DA9-94DB-BE1CAF9C20BF}"/>
    <dgm:cxn modelId="{30117383-704C-450F-A44F-B184076CB96A}" type="presOf" srcId="{9F5F7773-4644-471D-9E45-BF12809AEF48}" destId="{BCB502D1-E868-4EA9-B6C7-F3E4168EEB03}" srcOrd="0" destOrd="0" presId="urn:microsoft.com/office/officeart/2005/8/layout/cycle2"/>
    <dgm:cxn modelId="{25E95CB9-7ECA-4F37-82A8-BEEF56FDA27D}" type="presOf" srcId="{37B92346-D3CB-43DA-A660-871D9BA43429}" destId="{D2C44923-D7AA-4C57-A805-313CC2468766}" srcOrd="0" destOrd="0" presId="urn:microsoft.com/office/officeart/2005/8/layout/cycle2"/>
    <dgm:cxn modelId="{AE981490-9E2F-4C77-91B9-87306026D5F8}" type="presOf" srcId="{87437215-B7DE-46BF-BD2F-9845F82F0FC1}" destId="{AD0E8EC9-E197-4ACF-AD29-4DCB54561593}" srcOrd="0" destOrd="0" presId="urn:microsoft.com/office/officeart/2005/8/layout/cycle2"/>
    <dgm:cxn modelId="{F9505802-ACCE-428B-9A77-892B5346574E}" type="presOf" srcId="{1E33BE46-48C1-4F67-BDDD-08A96197BA13}" destId="{A4EFAA6E-124A-466A-90AF-EF14005D8FEC}" srcOrd="0" destOrd="0" presId="urn:microsoft.com/office/officeart/2005/8/layout/cycle2"/>
    <dgm:cxn modelId="{7B1E36C2-1D38-45B0-909D-5B02FFFF3552}" type="presOf" srcId="{B3746539-6309-4550-9ADB-1BE2E0C9BDF2}" destId="{53D2F54A-6717-42CA-AC72-943E1E13C23F}" srcOrd="1" destOrd="0" presId="urn:microsoft.com/office/officeart/2005/8/layout/cycle2"/>
    <dgm:cxn modelId="{D77CF1DB-CD24-4F92-91FD-D48E4F65F89C}" type="presParOf" srcId="{AD0E8EC9-E197-4ACF-AD29-4DCB54561593}" destId="{BA333557-DB2C-4B5D-8B64-4E68416D396B}" srcOrd="0" destOrd="0" presId="urn:microsoft.com/office/officeart/2005/8/layout/cycle2"/>
    <dgm:cxn modelId="{B8D21A0B-B641-4CD2-B0D0-92F825C6EEC0}" type="presParOf" srcId="{AD0E8EC9-E197-4ACF-AD29-4DCB54561593}" destId="{3CE8A4E6-75F4-4BE5-95B5-38FC74FFAB8E}" srcOrd="1" destOrd="0" presId="urn:microsoft.com/office/officeart/2005/8/layout/cycle2"/>
    <dgm:cxn modelId="{040FF873-74FC-4E68-A589-6B583D0665D8}" type="presParOf" srcId="{3CE8A4E6-75F4-4BE5-95B5-38FC74FFAB8E}" destId="{15340110-4A23-4EEA-B359-69618778A9A4}" srcOrd="0" destOrd="0" presId="urn:microsoft.com/office/officeart/2005/8/layout/cycle2"/>
    <dgm:cxn modelId="{39025638-6F0F-479D-AED0-A68AF996BA8E}" type="presParOf" srcId="{AD0E8EC9-E197-4ACF-AD29-4DCB54561593}" destId="{D2C44923-D7AA-4C57-A805-313CC2468766}" srcOrd="2" destOrd="0" presId="urn:microsoft.com/office/officeart/2005/8/layout/cycle2"/>
    <dgm:cxn modelId="{AD586852-8627-48FA-B119-5678A9427670}" type="presParOf" srcId="{AD0E8EC9-E197-4ACF-AD29-4DCB54561593}" destId="{05F59A72-C601-41CE-A8D1-CCF9E516A1C6}" srcOrd="3" destOrd="0" presId="urn:microsoft.com/office/officeart/2005/8/layout/cycle2"/>
    <dgm:cxn modelId="{23BD302F-7819-49DB-95E1-EA81922313D3}" type="presParOf" srcId="{05F59A72-C601-41CE-A8D1-CCF9E516A1C6}" destId="{7E86C0A5-4925-4FD7-8733-41FDFDB157E8}" srcOrd="0" destOrd="0" presId="urn:microsoft.com/office/officeart/2005/8/layout/cycle2"/>
    <dgm:cxn modelId="{4035C05A-9474-4F33-A23B-72D21CAFB3B5}" type="presParOf" srcId="{AD0E8EC9-E197-4ACF-AD29-4DCB54561593}" destId="{3B436C75-16EA-47A4-B9EF-D364B6742495}" srcOrd="4" destOrd="0" presId="urn:microsoft.com/office/officeart/2005/8/layout/cycle2"/>
    <dgm:cxn modelId="{FE14843D-6E7D-4B8B-B13A-E01EE0468CE3}" type="presParOf" srcId="{AD0E8EC9-E197-4ACF-AD29-4DCB54561593}" destId="{D44E6FB2-4DD2-4376-919E-A2289277D391}" srcOrd="5" destOrd="0" presId="urn:microsoft.com/office/officeart/2005/8/layout/cycle2"/>
    <dgm:cxn modelId="{0D28BA9D-A405-48F8-A7CC-5993D40E9E4A}" type="presParOf" srcId="{D44E6FB2-4DD2-4376-919E-A2289277D391}" destId="{53D2F54A-6717-42CA-AC72-943E1E13C23F}" srcOrd="0" destOrd="0" presId="urn:microsoft.com/office/officeart/2005/8/layout/cycle2"/>
    <dgm:cxn modelId="{C7C93B9C-E45A-49F7-A7C1-442E86AEF0B3}" type="presParOf" srcId="{AD0E8EC9-E197-4ACF-AD29-4DCB54561593}" destId="{A4EFAA6E-124A-466A-90AF-EF14005D8FEC}" srcOrd="6" destOrd="0" presId="urn:microsoft.com/office/officeart/2005/8/layout/cycle2"/>
    <dgm:cxn modelId="{7DDFC96B-FC1E-4F59-863E-8F14D5E5C1FE}" type="presParOf" srcId="{AD0E8EC9-E197-4ACF-AD29-4DCB54561593}" destId="{D021BC3A-DAED-4145-A65C-80A83B663D29}" srcOrd="7" destOrd="0" presId="urn:microsoft.com/office/officeart/2005/8/layout/cycle2"/>
    <dgm:cxn modelId="{BB93211B-6442-44E3-A166-A54A97D99F14}" type="presParOf" srcId="{D021BC3A-DAED-4145-A65C-80A83B663D29}" destId="{56255485-7784-47C1-BD9D-882970F4F9EA}" srcOrd="0" destOrd="0" presId="urn:microsoft.com/office/officeart/2005/8/layout/cycle2"/>
    <dgm:cxn modelId="{0D88C299-4D5F-4C7A-BC44-94B25D8530AF}" type="presParOf" srcId="{AD0E8EC9-E197-4ACF-AD29-4DCB54561593}" destId="{115687FD-59B5-4538-BC56-8A26634CE551}" srcOrd="8" destOrd="0" presId="urn:microsoft.com/office/officeart/2005/8/layout/cycle2"/>
    <dgm:cxn modelId="{9A63D9CB-D335-4E3B-B17B-CC17AAF405E6}" type="presParOf" srcId="{AD0E8EC9-E197-4ACF-AD29-4DCB54561593}" destId="{92EE3820-7347-4BD7-8F6A-F0776B2EE9E1}" srcOrd="9" destOrd="0" presId="urn:microsoft.com/office/officeart/2005/8/layout/cycle2"/>
    <dgm:cxn modelId="{4172E25E-277C-4D7F-B5B6-56C543E574AD}" type="presParOf" srcId="{92EE3820-7347-4BD7-8F6A-F0776B2EE9E1}" destId="{1666FE93-6AEA-426E-A994-F3BC54516D08}" srcOrd="0" destOrd="0" presId="urn:microsoft.com/office/officeart/2005/8/layout/cycle2"/>
    <dgm:cxn modelId="{B359DF82-1BF6-4166-AD92-F00A59A8A8B6}" type="presParOf" srcId="{AD0E8EC9-E197-4ACF-AD29-4DCB54561593}" destId="{BCB502D1-E868-4EA9-B6C7-F3E4168EEB03}" srcOrd="10" destOrd="0" presId="urn:microsoft.com/office/officeart/2005/8/layout/cycle2"/>
    <dgm:cxn modelId="{C309D258-A1B0-4FEA-ABC8-D18A7227E3B0}" type="presParOf" srcId="{AD0E8EC9-E197-4ACF-AD29-4DCB54561593}" destId="{0F4D1CC3-E1E3-4E1E-AA0F-FEAFB91E9EE6}" srcOrd="11" destOrd="0" presId="urn:microsoft.com/office/officeart/2005/8/layout/cycle2"/>
    <dgm:cxn modelId="{1602584D-BC9F-4630-8B51-79E14DB104A8}" type="presParOf" srcId="{0F4D1CC3-E1E3-4E1E-AA0F-FEAFB91E9EE6}" destId="{552F03D8-DBE0-4386-89FA-951355B8B982}" srcOrd="0" destOrd="0" presId="urn:microsoft.com/office/officeart/2005/8/layout/cycle2"/>
  </dgm:cxnLst>
  <dgm:bg>
    <a:noFill/>
  </dgm:bg>
  <dgm:whole>
    <a:ln>
      <a:noFill/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4A10E4-3C3B-48CA-89DD-3FAD2D4CDF8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8E840-C786-4E9B-9FA0-D655AA4CBC48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96B52038-FDE1-4752-812C-D2169AEB6DB3}" type="parTrans" cxnId="{98EAA678-ABE6-4761-89A3-C9EE9B91782E}">
      <dgm:prSet/>
      <dgm:spPr/>
      <dgm:t>
        <a:bodyPr/>
        <a:lstStyle/>
        <a:p>
          <a:endParaRPr lang="ru-RU"/>
        </a:p>
      </dgm:t>
    </dgm:pt>
    <dgm:pt modelId="{D541763D-B00A-486C-8808-497842E4D917}" type="sibTrans" cxnId="{98EAA678-ABE6-4761-89A3-C9EE9B91782E}">
      <dgm:prSet/>
      <dgm:spPr/>
      <dgm:t>
        <a:bodyPr/>
        <a:lstStyle/>
        <a:p>
          <a:endParaRPr lang="ru-RU"/>
        </a:p>
      </dgm:t>
    </dgm:pt>
    <dgm:pt modelId="{72B945BA-7F73-459A-BC9E-3B836B6ECFCA}">
      <dgm:prSet phldrT="[Текст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Поступления от уплаты налогов, установленных Налоговым кодексом Российской Федерации:</a:t>
          </a:r>
          <a:endParaRPr lang="ru-RU" dirty="0"/>
        </a:p>
      </dgm:t>
    </dgm:pt>
    <dgm:pt modelId="{2CC8726A-A9E0-43DD-9EAC-694C656C7E71}" type="parTrans" cxnId="{0C2B16CC-2D51-49F2-817C-8FE2182E0CC0}">
      <dgm:prSet/>
      <dgm:spPr/>
      <dgm:t>
        <a:bodyPr/>
        <a:lstStyle/>
        <a:p>
          <a:endParaRPr lang="ru-RU"/>
        </a:p>
      </dgm:t>
    </dgm:pt>
    <dgm:pt modelId="{1F90F030-4E8C-4C69-9D87-DBEA99733B5F}" type="sibTrans" cxnId="{0C2B16CC-2D51-49F2-817C-8FE2182E0CC0}">
      <dgm:prSet/>
      <dgm:spPr/>
      <dgm:t>
        <a:bodyPr/>
        <a:lstStyle/>
        <a:p>
          <a:endParaRPr lang="ru-RU"/>
        </a:p>
      </dgm:t>
    </dgm:pt>
    <dgm:pt modelId="{5F31F4F4-FBF1-4254-B043-0BC87C7AF5FC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C26670AE-8AA8-43DE-88BE-E9219D518717}" type="parTrans" cxnId="{2EFC9971-E528-495B-8124-40E75A723CDE}">
      <dgm:prSet/>
      <dgm:spPr/>
      <dgm:t>
        <a:bodyPr/>
        <a:lstStyle/>
        <a:p>
          <a:endParaRPr lang="ru-RU"/>
        </a:p>
      </dgm:t>
    </dgm:pt>
    <dgm:pt modelId="{4842ABAC-08F1-443D-BAD2-BE9404610FEA}" type="sibTrans" cxnId="{2EFC9971-E528-495B-8124-40E75A723CDE}">
      <dgm:prSet/>
      <dgm:spPr/>
      <dgm:t>
        <a:bodyPr/>
        <a:lstStyle/>
        <a:p>
          <a:endParaRPr lang="ru-RU"/>
        </a:p>
      </dgm:t>
    </dgm:pt>
    <dgm:pt modelId="{E53DCC71-4084-45E6-B7C9-AC8FF8E65280}">
      <dgm:prSet phldrT="[Текст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Поступления доходов от использования государственного (муниципального) имущества, от платных услуг, оказываемых казенными учреждениями, штрафных санкций за нарушение законодательства, иных неналоговых платежей.</a:t>
          </a:r>
          <a:endParaRPr lang="ru-RU" dirty="0"/>
        </a:p>
      </dgm:t>
    </dgm:pt>
    <dgm:pt modelId="{8687E440-963F-4478-AC6A-4179605C9946}" type="parTrans" cxnId="{C1A3650E-4074-479B-BF3B-CC88A478BAF5}">
      <dgm:prSet/>
      <dgm:spPr/>
      <dgm:t>
        <a:bodyPr/>
        <a:lstStyle/>
        <a:p>
          <a:endParaRPr lang="ru-RU"/>
        </a:p>
      </dgm:t>
    </dgm:pt>
    <dgm:pt modelId="{92D3FBC0-E723-4373-B2FF-0128EFEC003E}" type="sibTrans" cxnId="{C1A3650E-4074-479B-BF3B-CC88A478BAF5}">
      <dgm:prSet/>
      <dgm:spPr/>
      <dgm:t>
        <a:bodyPr/>
        <a:lstStyle/>
        <a:p>
          <a:endParaRPr lang="ru-RU"/>
        </a:p>
      </dgm:t>
    </dgm:pt>
    <dgm:pt modelId="{C879343B-9441-400F-824F-425A9302DD15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B99F62C5-F1D6-40C9-8309-59AA80542B3E}" type="parTrans" cxnId="{064C32ED-001D-47B2-86AD-24631555BCE3}">
      <dgm:prSet/>
      <dgm:spPr/>
      <dgm:t>
        <a:bodyPr/>
        <a:lstStyle/>
        <a:p>
          <a:endParaRPr lang="ru-RU"/>
        </a:p>
      </dgm:t>
    </dgm:pt>
    <dgm:pt modelId="{50F349F4-19C5-4B3F-B364-83227744BA86}" type="sibTrans" cxnId="{064C32ED-001D-47B2-86AD-24631555BCE3}">
      <dgm:prSet/>
      <dgm:spPr/>
      <dgm:t>
        <a:bodyPr/>
        <a:lstStyle/>
        <a:p>
          <a:endParaRPr lang="ru-RU"/>
        </a:p>
      </dgm:t>
    </dgm:pt>
    <dgm:pt modelId="{4C0B4F6F-836A-4813-A42B-98D009986D3F}">
      <dgm:prSet phldrT="[Текст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Поступления доходов в виде финансовой помощи, полученной от бюджетов других уровней бюджетной системы Российской Федерации (межбюджетные трансферты), безвозмездные поступления от организаций и граждан.</a:t>
          </a:r>
          <a:endParaRPr lang="ru-RU" dirty="0"/>
        </a:p>
      </dgm:t>
    </dgm:pt>
    <dgm:pt modelId="{AD48DCB5-C4C1-4561-8818-C30EFB4B27B1}" type="parTrans" cxnId="{64F7AE9D-10EA-4787-8B2A-FB58999EF699}">
      <dgm:prSet/>
      <dgm:spPr/>
      <dgm:t>
        <a:bodyPr/>
        <a:lstStyle/>
        <a:p>
          <a:endParaRPr lang="ru-RU"/>
        </a:p>
      </dgm:t>
    </dgm:pt>
    <dgm:pt modelId="{5D80A52C-D145-4936-98DC-8AEF9A54288C}" type="sibTrans" cxnId="{64F7AE9D-10EA-4787-8B2A-FB58999EF699}">
      <dgm:prSet/>
      <dgm:spPr/>
      <dgm:t>
        <a:bodyPr/>
        <a:lstStyle/>
        <a:p>
          <a:endParaRPr lang="ru-RU"/>
        </a:p>
      </dgm:t>
    </dgm:pt>
    <dgm:pt modelId="{DDE4FF07-A12A-401E-9995-C74972518884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- налог на прибыль организаций;</a:t>
          </a:r>
          <a:endParaRPr lang="ru-RU" dirty="0"/>
        </a:p>
      </dgm:t>
    </dgm:pt>
    <dgm:pt modelId="{F2D09C6D-754E-45E9-A2BB-2CBDD88B8C8E}" type="parTrans" cxnId="{700A3EC0-8B2F-480D-8E2B-B1BEDB3B37DC}">
      <dgm:prSet/>
      <dgm:spPr/>
      <dgm:t>
        <a:bodyPr/>
        <a:lstStyle/>
        <a:p>
          <a:endParaRPr lang="ru-RU"/>
        </a:p>
      </dgm:t>
    </dgm:pt>
    <dgm:pt modelId="{AC9B55B2-19CC-4C7D-87FC-47B0F4359649}" type="sibTrans" cxnId="{700A3EC0-8B2F-480D-8E2B-B1BEDB3B37DC}">
      <dgm:prSet/>
      <dgm:spPr/>
      <dgm:t>
        <a:bodyPr/>
        <a:lstStyle/>
        <a:p>
          <a:endParaRPr lang="ru-RU"/>
        </a:p>
      </dgm:t>
    </dgm:pt>
    <dgm:pt modelId="{F9A241AA-9BDA-4889-9CFD-5BE49F2C5F13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- налог на доходы физических лиц;</a:t>
          </a:r>
          <a:endParaRPr lang="ru-RU" dirty="0"/>
        </a:p>
      </dgm:t>
    </dgm:pt>
    <dgm:pt modelId="{791BB325-D2C0-4792-A3A3-DD0BA8FCE3F7}" type="parTrans" cxnId="{82933A02-CC8B-4FC7-AFF9-287E1C9E6724}">
      <dgm:prSet/>
      <dgm:spPr/>
      <dgm:t>
        <a:bodyPr/>
        <a:lstStyle/>
        <a:p>
          <a:endParaRPr lang="ru-RU"/>
        </a:p>
      </dgm:t>
    </dgm:pt>
    <dgm:pt modelId="{B2767DD0-9E1A-48A3-A9A7-4BCC0EB382E9}" type="sibTrans" cxnId="{82933A02-CC8B-4FC7-AFF9-287E1C9E6724}">
      <dgm:prSet/>
      <dgm:spPr/>
      <dgm:t>
        <a:bodyPr/>
        <a:lstStyle/>
        <a:p>
          <a:endParaRPr lang="ru-RU"/>
        </a:p>
      </dgm:t>
    </dgm:pt>
    <dgm:pt modelId="{7C3BF40B-F97D-4799-8ECD-9BAD62528F3C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- акцизы;</a:t>
          </a:r>
          <a:endParaRPr lang="ru-RU" dirty="0"/>
        </a:p>
      </dgm:t>
    </dgm:pt>
    <dgm:pt modelId="{AF4290D7-CEFF-4182-85AE-4277A0020DA9}" type="parTrans" cxnId="{C86608D0-F528-429B-857F-C595872D8DBE}">
      <dgm:prSet/>
      <dgm:spPr/>
      <dgm:t>
        <a:bodyPr/>
        <a:lstStyle/>
        <a:p>
          <a:endParaRPr lang="ru-RU"/>
        </a:p>
      </dgm:t>
    </dgm:pt>
    <dgm:pt modelId="{0A7AFBB1-927D-46E7-AB9B-7D5E575E8DD3}" type="sibTrans" cxnId="{C86608D0-F528-429B-857F-C595872D8DBE}">
      <dgm:prSet/>
      <dgm:spPr/>
      <dgm:t>
        <a:bodyPr/>
        <a:lstStyle/>
        <a:p>
          <a:endParaRPr lang="ru-RU"/>
        </a:p>
      </dgm:t>
    </dgm:pt>
    <dgm:pt modelId="{053E72EE-E51D-4A8F-AE2A-239CDC23FDA7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- иные налоги.</a:t>
          </a:r>
          <a:endParaRPr lang="ru-RU" dirty="0"/>
        </a:p>
      </dgm:t>
    </dgm:pt>
    <dgm:pt modelId="{9E93E29D-90B0-4F51-8BA2-B21CF8B97381}" type="parTrans" cxnId="{FCE3AA11-30B6-49C5-8E69-28F0045F27C6}">
      <dgm:prSet/>
      <dgm:spPr/>
      <dgm:t>
        <a:bodyPr/>
        <a:lstStyle/>
        <a:p>
          <a:endParaRPr lang="ru-RU"/>
        </a:p>
      </dgm:t>
    </dgm:pt>
    <dgm:pt modelId="{9F13B297-30C9-43B6-B7A4-7B4EEC2609B7}" type="sibTrans" cxnId="{FCE3AA11-30B6-49C5-8E69-28F0045F27C6}">
      <dgm:prSet/>
      <dgm:spPr/>
      <dgm:t>
        <a:bodyPr/>
        <a:lstStyle/>
        <a:p>
          <a:endParaRPr lang="ru-RU"/>
        </a:p>
      </dgm:t>
    </dgm:pt>
    <dgm:pt modelId="{AD5C08AE-7155-464F-AA42-00CD5F4C6882}" type="pres">
      <dgm:prSet presAssocID="{694A10E4-3C3B-48CA-89DD-3FAD2D4CDF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78901-A54A-4C26-85E1-7DA1869E6D85}" type="pres">
      <dgm:prSet presAssocID="{FF98E840-C786-4E9B-9FA0-D655AA4CBC48}" presName="composite" presStyleCnt="0"/>
      <dgm:spPr/>
    </dgm:pt>
    <dgm:pt modelId="{F56BD97E-5028-41E7-8BD9-B2F030FA0EE8}" type="pres">
      <dgm:prSet presAssocID="{FF98E840-C786-4E9B-9FA0-D655AA4CBC4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38524-0B21-4114-B641-C128C368D8B0}" type="pres">
      <dgm:prSet presAssocID="{FF98E840-C786-4E9B-9FA0-D655AA4CBC4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3EEC6-DD3A-4DCE-B507-F9F8510EA525}" type="pres">
      <dgm:prSet presAssocID="{D541763D-B00A-486C-8808-497842E4D917}" presName="space" presStyleCnt="0"/>
      <dgm:spPr/>
    </dgm:pt>
    <dgm:pt modelId="{CA9886EE-EAE0-441E-BDF2-F66DD62D0C9E}" type="pres">
      <dgm:prSet presAssocID="{5F31F4F4-FBF1-4254-B043-0BC87C7AF5FC}" presName="composite" presStyleCnt="0"/>
      <dgm:spPr/>
    </dgm:pt>
    <dgm:pt modelId="{565756E1-4C67-47CE-A4E7-FEE4BBD0F7D4}" type="pres">
      <dgm:prSet presAssocID="{5F31F4F4-FBF1-4254-B043-0BC87C7AF5F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96851-0A09-4222-8931-5354EAB943F2}" type="pres">
      <dgm:prSet presAssocID="{5F31F4F4-FBF1-4254-B043-0BC87C7AF5F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31E40-8676-4F14-9EB5-B282350C1420}" type="pres">
      <dgm:prSet presAssocID="{4842ABAC-08F1-443D-BAD2-BE9404610FEA}" presName="space" presStyleCnt="0"/>
      <dgm:spPr/>
    </dgm:pt>
    <dgm:pt modelId="{FBF78C49-99DF-4EB4-84ED-9970A23667BF}" type="pres">
      <dgm:prSet presAssocID="{C879343B-9441-400F-824F-425A9302DD15}" presName="composite" presStyleCnt="0"/>
      <dgm:spPr/>
    </dgm:pt>
    <dgm:pt modelId="{D021A0A3-23D1-49AA-8AF3-ED05905CD071}" type="pres">
      <dgm:prSet presAssocID="{C879343B-9441-400F-824F-425A9302DD1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ED150-2DF6-45CA-B3B0-4AA87A8C7375}" type="pres">
      <dgm:prSet presAssocID="{C879343B-9441-400F-824F-425A9302DD1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2CBB8-C8EA-4312-9986-37CB770D8F45}" type="presOf" srcId="{F9A241AA-9BDA-4889-9CFD-5BE49F2C5F13}" destId="{8BF38524-0B21-4114-B641-C128C368D8B0}" srcOrd="0" destOrd="2" presId="urn:microsoft.com/office/officeart/2005/8/layout/hList1"/>
    <dgm:cxn modelId="{EBEA9A7E-8905-4CD3-B2AA-06B4C065D9D5}" type="presOf" srcId="{DDE4FF07-A12A-401E-9995-C74972518884}" destId="{8BF38524-0B21-4114-B641-C128C368D8B0}" srcOrd="0" destOrd="1" presId="urn:microsoft.com/office/officeart/2005/8/layout/hList1"/>
    <dgm:cxn modelId="{81BDF7C1-5A21-49D2-B377-2F09B43AD628}" type="presOf" srcId="{4C0B4F6F-836A-4813-A42B-98D009986D3F}" destId="{897ED150-2DF6-45CA-B3B0-4AA87A8C7375}" srcOrd="0" destOrd="0" presId="urn:microsoft.com/office/officeart/2005/8/layout/hList1"/>
    <dgm:cxn modelId="{FDB859A6-6169-49FE-9335-6585BB12397D}" type="presOf" srcId="{E53DCC71-4084-45E6-B7C9-AC8FF8E65280}" destId="{38296851-0A09-4222-8931-5354EAB943F2}" srcOrd="0" destOrd="0" presId="urn:microsoft.com/office/officeart/2005/8/layout/hList1"/>
    <dgm:cxn modelId="{82933A02-CC8B-4FC7-AFF9-287E1C9E6724}" srcId="{FF98E840-C786-4E9B-9FA0-D655AA4CBC48}" destId="{F9A241AA-9BDA-4889-9CFD-5BE49F2C5F13}" srcOrd="2" destOrd="0" parTransId="{791BB325-D2C0-4792-A3A3-DD0BA8FCE3F7}" sibTransId="{B2767DD0-9E1A-48A3-A9A7-4BCC0EB382E9}"/>
    <dgm:cxn modelId="{98EAA678-ABE6-4761-89A3-C9EE9B91782E}" srcId="{694A10E4-3C3B-48CA-89DD-3FAD2D4CDF82}" destId="{FF98E840-C786-4E9B-9FA0-D655AA4CBC48}" srcOrd="0" destOrd="0" parTransId="{96B52038-FDE1-4752-812C-D2169AEB6DB3}" sibTransId="{D541763D-B00A-486C-8808-497842E4D917}"/>
    <dgm:cxn modelId="{112907FD-3315-4A07-8DE0-6BD55AD6F20B}" type="presOf" srcId="{5F31F4F4-FBF1-4254-B043-0BC87C7AF5FC}" destId="{565756E1-4C67-47CE-A4E7-FEE4BBD0F7D4}" srcOrd="0" destOrd="0" presId="urn:microsoft.com/office/officeart/2005/8/layout/hList1"/>
    <dgm:cxn modelId="{301A8007-FE1D-4610-9C8A-56B199C1D9B0}" type="presOf" srcId="{053E72EE-E51D-4A8F-AE2A-239CDC23FDA7}" destId="{8BF38524-0B21-4114-B641-C128C368D8B0}" srcOrd="0" destOrd="4" presId="urn:microsoft.com/office/officeart/2005/8/layout/hList1"/>
    <dgm:cxn modelId="{68A7B2D8-C0CB-41CB-812A-388B064077F3}" type="presOf" srcId="{72B945BA-7F73-459A-BC9E-3B836B6ECFCA}" destId="{8BF38524-0B21-4114-B641-C128C368D8B0}" srcOrd="0" destOrd="0" presId="urn:microsoft.com/office/officeart/2005/8/layout/hList1"/>
    <dgm:cxn modelId="{DDDD9270-0776-4298-98DF-CC3D2A8580C3}" type="presOf" srcId="{694A10E4-3C3B-48CA-89DD-3FAD2D4CDF82}" destId="{AD5C08AE-7155-464F-AA42-00CD5F4C6882}" srcOrd="0" destOrd="0" presId="urn:microsoft.com/office/officeart/2005/8/layout/hList1"/>
    <dgm:cxn modelId="{2EFC9971-E528-495B-8124-40E75A723CDE}" srcId="{694A10E4-3C3B-48CA-89DD-3FAD2D4CDF82}" destId="{5F31F4F4-FBF1-4254-B043-0BC87C7AF5FC}" srcOrd="1" destOrd="0" parTransId="{C26670AE-8AA8-43DE-88BE-E9219D518717}" sibTransId="{4842ABAC-08F1-443D-BAD2-BE9404610FEA}"/>
    <dgm:cxn modelId="{064C32ED-001D-47B2-86AD-24631555BCE3}" srcId="{694A10E4-3C3B-48CA-89DD-3FAD2D4CDF82}" destId="{C879343B-9441-400F-824F-425A9302DD15}" srcOrd="2" destOrd="0" parTransId="{B99F62C5-F1D6-40C9-8309-59AA80542B3E}" sibTransId="{50F349F4-19C5-4B3F-B364-83227744BA86}"/>
    <dgm:cxn modelId="{0FEAA2E7-61B0-4147-B402-A47443EFEF20}" type="presOf" srcId="{7C3BF40B-F97D-4799-8ECD-9BAD62528F3C}" destId="{8BF38524-0B21-4114-B641-C128C368D8B0}" srcOrd="0" destOrd="3" presId="urn:microsoft.com/office/officeart/2005/8/layout/hList1"/>
    <dgm:cxn modelId="{64F7AE9D-10EA-4787-8B2A-FB58999EF699}" srcId="{C879343B-9441-400F-824F-425A9302DD15}" destId="{4C0B4F6F-836A-4813-A42B-98D009986D3F}" srcOrd="0" destOrd="0" parTransId="{AD48DCB5-C4C1-4561-8818-C30EFB4B27B1}" sibTransId="{5D80A52C-D145-4936-98DC-8AEF9A54288C}"/>
    <dgm:cxn modelId="{1DED2A5B-57AC-4889-B41B-9A489383DF8E}" type="presOf" srcId="{FF98E840-C786-4E9B-9FA0-D655AA4CBC48}" destId="{F56BD97E-5028-41E7-8BD9-B2F030FA0EE8}" srcOrd="0" destOrd="0" presId="urn:microsoft.com/office/officeart/2005/8/layout/hList1"/>
    <dgm:cxn modelId="{C1A3650E-4074-479B-BF3B-CC88A478BAF5}" srcId="{5F31F4F4-FBF1-4254-B043-0BC87C7AF5FC}" destId="{E53DCC71-4084-45E6-B7C9-AC8FF8E65280}" srcOrd="0" destOrd="0" parTransId="{8687E440-963F-4478-AC6A-4179605C9946}" sibTransId="{92D3FBC0-E723-4373-B2FF-0128EFEC003E}"/>
    <dgm:cxn modelId="{C86608D0-F528-429B-857F-C595872D8DBE}" srcId="{FF98E840-C786-4E9B-9FA0-D655AA4CBC48}" destId="{7C3BF40B-F97D-4799-8ECD-9BAD62528F3C}" srcOrd="3" destOrd="0" parTransId="{AF4290D7-CEFF-4182-85AE-4277A0020DA9}" sibTransId="{0A7AFBB1-927D-46E7-AB9B-7D5E575E8DD3}"/>
    <dgm:cxn modelId="{FCE3AA11-30B6-49C5-8E69-28F0045F27C6}" srcId="{FF98E840-C786-4E9B-9FA0-D655AA4CBC48}" destId="{053E72EE-E51D-4A8F-AE2A-239CDC23FDA7}" srcOrd="4" destOrd="0" parTransId="{9E93E29D-90B0-4F51-8BA2-B21CF8B97381}" sibTransId="{9F13B297-30C9-43B6-B7A4-7B4EEC2609B7}"/>
    <dgm:cxn modelId="{0C2B16CC-2D51-49F2-817C-8FE2182E0CC0}" srcId="{FF98E840-C786-4E9B-9FA0-D655AA4CBC48}" destId="{72B945BA-7F73-459A-BC9E-3B836B6ECFCA}" srcOrd="0" destOrd="0" parTransId="{2CC8726A-A9E0-43DD-9EAC-694C656C7E71}" sibTransId="{1F90F030-4E8C-4C69-9D87-DBEA99733B5F}"/>
    <dgm:cxn modelId="{700A3EC0-8B2F-480D-8E2B-B1BEDB3B37DC}" srcId="{FF98E840-C786-4E9B-9FA0-D655AA4CBC48}" destId="{DDE4FF07-A12A-401E-9995-C74972518884}" srcOrd="1" destOrd="0" parTransId="{F2D09C6D-754E-45E9-A2BB-2CBDD88B8C8E}" sibTransId="{AC9B55B2-19CC-4C7D-87FC-47B0F4359649}"/>
    <dgm:cxn modelId="{192983AD-3DB8-4E1C-9A74-7E08A70DB065}" type="presOf" srcId="{C879343B-9441-400F-824F-425A9302DD15}" destId="{D021A0A3-23D1-49AA-8AF3-ED05905CD071}" srcOrd="0" destOrd="0" presId="urn:microsoft.com/office/officeart/2005/8/layout/hList1"/>
    <dgm:cxn modelId="{77CE0A4F-FBCB-47FB-86FC-9E025DD2A5A9}" type="presParOf" srcId="{AD5C08AE-7155-464F-AA42-00CD5F4C6882}" destId="{88E78901-A54A-4C26-85E1-7DA1869E6D85}" srcOrd="0" destOrd="0" presId="urn:microsoft.com/office/officeart/2005/8/layout/hList1"/>
    <dgm:cxn modelId="{2C568C09-2B0C-4992-9EA5-ECDEAD0A1908}" type="presParOf" srcId="{88E78901-A54A-4C26-85E1-7DA1869E6D85}" destId="{F56BD97E-5028-41E7-8BD9-B2F030FA0EE8}" srcOrd="0" destOrd="0" presId="urn:microsoft.com/office/officeart/2005/8/layout/hList1"/>
    <dgm:cxn modelId="{A09684D6-0F3D-46BB-A5F4-BEB7EE05F4E2}" type="presParOf" srcId="{88E78901-A54A-4C26-85E1-7DA1869E6D85}" destId="{8BF38524-0B21-4114-B641-C128C368D8B0}" srcOrd="1" destOrd="0" presId="urn:microsoft.com/office/officeart/2005/8/layout/hList1"/>
    <dgm:cxn modelId="{8D965289-EA90-4E3B-9412-10393FEDF341}" type="presParOf" srcId="{AD5C08AE-7155-464F-AA42-00CD5F4C6882}" destId="{CBE3EEC6-DD3A-4DCE-B507-F9F8510EA525}" srcOrd="1" destOrd="0" presId="urn:microsoft.com/office/officeart/2005/8/layout/hList1"/>
    <dgm:cxn modelId="{D3014E81-77AE-430D-8606-74913E1DC086}" type="presParOf" srcId="{AD5C08AE-7155-464F-AA42-00CD5F4C6882}" destId="{CA9886EE-EAE0-441E-BDF2-F66DD62D0C9E}" srcOrd="2" destOrd="0" presId="urn:microsoft.com/office/officeart/2005/8/layout/hList1"/>
    <dgm:cxn modelId="{E8561DDE-9BD6-4CD9-B89B-662AF0CD7D9C}" type="presParOf" srcId="{CA9886EE-EAE0-441E-BDF2-F66DD62D0C9E}" destId="{565756E1-4C67-47CE-A4E7-FEE4BBD0F7D4}" srcOrd="0" destOrd="0" presId="urn:microsoft.com/office/officeart/2005/8/layout/hList1"/>
    <dgm:cxn modelId="{EEF4D0DB-659F-4C4A-AEB8-62F114741D51}" type="presParOf" srcId="{CA9886EE-EAE0-441E-BDF2-F66DD62D0C9E}" destId="{38296851-0A09-4222-8931-5354EAB943F2}" srcOrd="1" destOrd="0" presId="urn:microsoft.com/office/officeart/2005/8/layout/hList1"/>
    <dgm:cxn modelId="{6F5F5276-B68A-4FC3-BB46-40E852EED80A}" type="presParOf" srcId="{AD5C08AE-7155-464F-AA42-00CD5F4C6882}" destId="{77531E40-8676-4F14-9EB5-B282350C1420}" srcOrd="3" destOrd="0" presId="urn:microsoft.com/office/officeart/2005/8/layout/hList1"/>
    <dgm:cxn modelId="{3B5A2089-5690-4E51-9F2A-0DC887201F8F}" type="presParOf" srcId="{AD5C08AE-7155-464F-AA42-00CD5F4C6882}" destId="{FBF78C49-99DF-4EB4-84ED-9970A23667BF}" srcOrd="4" destOrd="0" presId="urn:microsoft.com/office/officeart/2005/8/layout/hList1"/>
    <dgm:cxn modelId="{84173D0F-FFEF-4746-9C42-C13A77B33F2F}" type="presParOf" srcId="{FBF78C49-99DF-4EB4-84ED-9970A23667BF}" destId="{D021A0A3-23D1-49AA-8AF3-ED05905CD071}" srcOrd="0" destOrd="0" presId="urn:microsoft.com/office/officeart/2005/8/layout/hList1"/>
    <dgm:cxn modelId="{B168E658-4443-475D-8FD4-3C90F8E577C4}" type="presParOf" srcId="{FBF78C49-99DF-4EB4-84ED-9970A23667BF}" destId="{897ED150-2DF6-45CA-B3B0-4AA87A8C7375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E8EC7B-D507-4A54-A58B-17C240FFC715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37926B5-70B5-49A3-AC6B-152DF843AFB8}">
      <dgm:prSet phldrT="[Текст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A38EA4BA-3D3F-4671-9E7F-E80E78CB2DF1}" type="parTrans" cxnId="{23553C8E-FDC1-40D2-A6BC-DD9A2213F9A9}">
      <dgm:prSet/>
      <dgm:spPr/>
      <dgm:t>
        <a:bodyPr/>
        <a:lstStyle/>
        <a:p>
          <a:endParaRPr lang="ru-RU"/>
        </a:p>
      </dgm:t>
    </dgm:pt>
    <dgm:pt modelId="{BDDB0FDB-8CEF-4F20-A0C2-ED3546B98AB7}" type="sibTrans" cxnId="{23553C8E-FDC1-40D2-A6BC-DD9A2213F9A9}">
      <dgm:prSet/>
      <dgm:spPr/>
      <dgm:t>
        <a:bodyPr/>
        <a:lstStyle/>
        <a:p>
          <a:endParaRPr lang="ru-RU"/>
        </a:p>
      </dgm:t>
    </dgm:pt>
    <dgm:pt modelId="{780722EE-E51A-406E-8FEB-A1F6349641E4}">
      <dgm:prSet phldrT="[Текст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dirty="0" smtClean="0"/>
            <a:t>2018 год </a:t>
          </a:r>
        </a:p>
        <a:p>
          <a:r>
            <a:rPr lang="ru-RU" dirty="0" smtClean="0"/>
            <a:t>1 779 352,9 </a:t>
          </a:r>
        </a:p>
        <a:p>
          <a:r>
            <a:rPr lang="ru-RU" dirty="0" smtClean="0"/>
            <a:t>тыс. руб.</a:t>
          </a:r>
          <a:endParaRPr lang="ru-RU" dirty="0"/>
        </a:p>
      </dgm:t>
    </dgm:pt>
    <dgm:pt modelId="{6954C024-7989-4143-9F5C-33C70201B7A1}" type="parTrans" cxnId="{AF650CD5-C287-44D9-A639-6F62566BE3B2}">
      <dgm:prSet/>
      <dgm:spPr/>
      <dgm:t>
        <a:bodyPr/>
        <a:lstStyle/>
        <a:p>
          <a:endParaRPr lang="ru-RU"/>
        </a:p>
      </dgm:t>
    </dgm:pt>
    <dgm:pt modelId="{0C5DBB39-075B-4E51-80DA-F1569CA9EAF1}" type="sibTrans" cxnId="{AF650CD5-C287-44D9-A639-6F62566BE3B2}">
      <dgm:prSet/>
      <dgm:spPr/>
      <dgm:t>
        <a:bodyPr/>
        <a:lstStyle/>
        <a:p>
          <a:endParaRPr lang="ru-RU"/>
        </a:p>
      </dgm:t>
    </dgm:pt>
    <dgm:pt modelId="{BCFB0003-2DE1-46D1-8AC9-142ABFC4BC94}">
      <dgm:prSet phldrT="[Текст]"/>
      <dgm:spPr/>
      <dgm:t>
        <a:bodyPr/>
        <a:lstStyle/>
        <a:p>
          <a:r>
            <a:rPr lang="ru-RU" dirty="0" smtClean="0"/>
            <a:t>2019 год</a:t>
          </a:r>
        </a:p>
        <a:p>
          <a:r>
            <a:rPr lang="ru-RU" dirty="0" smtClean="0"/>
            <a:t>1 554 759,5 тыс. руб.</a:t>
          </a:r>
          <a:endParaRPr lang="ru-RU" dirty="0"/>
        </a:p>
      </dgm:t>
    </dgm:pt>
    <dgm:pt modelId="{EF5630D3-49C2-4906-A23D-ED3E4A0A9916}" type="parTrans" cxnId="{91BA63B9-7016-49F6-A1E3-976B6EF4AB1D}">
      <dgm:prSet/>
      <dgm:spPr/>
      <dgm:t>
        <a:bodyPr/>
        <a:lstStyle/>
        <a:p>
          <a:endParaRPr lang="ru-RU"/>
        </a:p>
      </dgm:t>
    </dgm:pt>
    <dgm:pt modelId="{584C3248-865E-4180-A39D-4C1808AF72AA}" type="sibTrans" cxnId="{91BA63B9-7016-49F6-A1E3-976B6EF4AB1D}">
      <dgm:prSet/>
      <dgm:spPr/>
      <dgm:t>
        <a:bodyPr/>
        <a:lstStyle/>
        <a:p>
          <a:endParaRPr lang="ru-RU"/>
        </a:p>
      </dgm:t>
    </dgm:pt>
    <dgm:pt modelId="{5A7B3250-4E18-483F-B696-3C6E2EBDC620}">
      <dgm:prSet phldrT="[Текст]"/>
      <dgm:spPr/>
      <dgm:t>
        <a:bodyPr/>
        <a:lstStyle/>
        <a:p>
          <a:r>
            <a:rPr lang="ru-RU" dirty="0" smtClean="0"/>
            <a:t>2020 год</a:t>
          </a:r>
        </a:p>
        <a:p>
          <a:r>
            <a:rPr lang="ru-RU" dirty="0" smtClean="0"/>
            <a:t>1 560 260,1 тыс. руб.</a:t>
          </a:r>
          <a:endParaRPr lang="ru-RU" dirty="0"/>
        </a:p>
      </dgm:t>
    </dgm:pt>
    <dgm:pt modelId="{E663C444-B223-4775-AAB4-6F8B12C2C28D}" type="parTrans" cxnId="{31BB57A0-6A06-476A-BDF2-9006B9ACD8A2}">
      <dgm:prSet/>
      <dgm:spPr/>
      <dgm:t>
        <a:bodyPr/>
        <a:lstStyle/>
        <a:p>
          <a:endParaRPr lang="ru-RU"/>
        </a:p>
      </dgm:t>
    </dgm:pt>
    <dgm:pt modelId="{4A03E105-8C88-4BBD-B767-F9EF4DDD331F}" type="sibTrans" cxnId="{31BB57A0-6A06-476A-BDF2-9006B9ACD8A2}">
      <dgm:prSet/>
      <dgm:spPr/>
      <dgm:t>
        <a:bodyPr/>
        <a:lstStyle/>
        <a:p>
          <a:endParaRPr lang="ru-RU"/>
        </a:p>
      </dgm:t>
    </dgm:pt>
    <dgm:pt modelId="{C7F1EF45-AC66-425D-B898-93D570AAEDE9}">
      <dgm:prSet phldrT="[Текст]"/>
      <dgm:spPr/>
      <dgm:t>
        <a:bodyPr/>
        <a:lstStyle/>
        <a:p>
          <a:r>
            <a:rPr lang="ru-RU" dirty="0" smtClean="0"/>
            <a:t>2017 год</a:t>
          </a:r>
        </a:p>
        <a:p>
          <a:r>
            <a:rPr lang="ru-RU" dirty="0" smtClean="0"/>
            <a:t>1 </a:t>
          </a:r>
          <a:r>
            <a:rPr lang="en-US" dirty="0" smtClean="0"/>
            <a:t>676 781.4 </a:t>
          </a:r>
          <a:r>
            <a:rPr lang="ru-RU" dirty="0" smtClean="0"/>
            <a:t>тыс. руб.</a:t>
          </a:r>
          <a:endParaRPr lang="ru-RU" dirty="0"/>
        </a:p>
      </dgm:t>
    </dgm:pt>
    <dgm:pt modelId="{CC416896-572D-464E-BB2C-0F3A4E75129B}" type="parTrans" cxnId="{242EE507-C30A-4344-A9F7-860F10C8AE12}">
      <dgm:prSet/>
      <dgm:spPr/>
      <dgm:t>
        <a:bodyPr/>
        <a:lstStyle/>
        <a:p>
          <a:endParaRPr lang="ru-RU"/>
        </a:p>
      </dgm:t>
    </dgm:pt>
    <dgm:pt modelId="{258A4D22-2D3B-42B5-BEB9-4E7F7A7CB373}" type="sibTrans" cxnId="{242EE507-C30A-4344-A9F7-860F10C8AE12}">
      <dgm:prSet/>
      <dgm:spPr/>
      <dgm:t>
        <a:bodyPr/>
        <a:lstStyle/>
        <a:p>
          <a:endParaRPr lang="ru-RU"/>
        </a:p>
      </dgm:t>
    </dgm:pt>
    <dgm:pt modelId="{55D9C585-F69E-4C2A-A603-42905FFD9365}" type="pres">
      <dgm:prSet presAssocID="{1DE8EC7B-D507-4A54-A58B-17C240FFC7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49883-D09C-4138-A268-6AC90F5765C9}" type="pres">
      <dgm:prSet presAssocID="{1DE8EC7B-D507-4A54-A58B-17C240FFC715}" presName="radial" presStyleCnt="0">
        <dgm:presLayoutVars>
          <dgm:animLvl val="ctr"/>
        </dgm:presLayoutVars>
      </dgm:prSet>
      <dgm:spPr/>
    </dgm:pt>
    <dgm:pt modelId="{FCFEDA0E-6790-487C-935F-2F17E4853FCC}" type="pres">
      <dgm:prSet presAssocID="{737926B5-70B5-49A3-AC6B-152DF843AFB8}" presName="centerShape" presStyleLbl="vennNode1" presStyleIdx="0" presStyleCnt="5" custScaleY="89253" custLinFactNeighborX="2401" custLinFactNeighborY="-368"/>
      <dgm:spPr/>
      <dgm:t>
        <a:bodyPr/>
        <a:lstStyle/>
        <a:p>
          <a:endParaRPr lang="ru-RU"/>
        </a:p>
      </dgm:t>
    </dgm:pt>
    <dgm:pt modelId="{9CA39319-106C-42DB-B374-EC06704F4821}" type="pres">
      <dgm:prSet presAssocID="{780722EE-E51A-406E-8FEB-A1F6349641E4}" presName="node" presStyleLbl="vennNode1" presStyleIdx="1" presStyleCnt="5" custScaleX="99552" custScaleY="10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DD053-9071-405F-90AC-C7C14B0C47E9}" type="pres">
      <dgm:prSet presAssocID="{BCFB0003-2DE1-46D1-8AC9-142ABFC4BC94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4C872-10C3-4BBA-862F-D3A05DDD53F4}" type="pres">
      <dgm:prSet presAssocID="{5A7B3250-4E18-483F-B696-3C6E2EBDC62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B5F67-5263-4095-B09E-D5DAE5D57480}" type="pres">
      <dgm:prSet presAssocID="{C7F1EF45-AC66-425D-B898-93D570AAEDE9}" presName="node" presStyleLbl="vennNode1" presStyleIdx="4" presStyleCnt="5" custScaleX="104989" custScaleY="98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B57A0-6A06-476A-BDF2-9006B9ACD8A2}" srcId="{737926B5-70B5-49A3-AC6B-152DF843AFB8}" destId="{5A7B3250-4E18-483F-B696-3C6E2EBDC620}" srcOrd="2" destOrd="0" parTransId="{E663C444-B223-4775-AAB4-6F8B12C2C28D}" sibTransId="{4A03E105-8C88-4BBD-B767-F9EF4DDD331F}"/>
    <dgm:cxn modelId="{F5D46563-E015-4A35-A9EE-2720DB428366}" type="presOf" srcId="{737926B5-70B5-49A3-AC6B-152DF843AFB8}" destId="{FCFEDA0E-6790-487C-935F-2F17E4853FCC}" srcOrd="0" destOrd="0" presId="urn:microsoft.com/office/officeart/2005/8/layout/radial3"/>
    <dgm:cxn modelId="{EB19AC4B-CC5A-4A5C-B46E-517916368C28}" type="presOf" srcId="{1DE8EC7B-D507-4A54-A58B-17C240FFC715}" destId="{55D9C585-F69E-4C2A-A603-42905FFD9365}" srcOrd="0" destOrd="0" presId="urn:microsoft.com/office/officeart/2005/8/layout/radial3"/>
    <dgm:cxn modelId="{23553C8E-FDC1-40D2-A6BC-DD9A2213F9A9}" srcId="{1DE8EC7B-D507-4A54-A58B-17C240FFC715}" destId="{737926B5-70B5-49A3-AC6B-152DF843AFB8}" srcOrd="0" destOrd="0" parTransId="{A38EA4BA-3D3F-4671-9E7F-E80E78CB2DF1}" sibTransId="{BDDB0FDB-8CEF-4F20-A0C2-ED3546B98AB7}"/>
    <dgm:cxn modelId="{242EE507-C30A-4344-A9F7-860F10C8AE12}" srcId="{737926B5-70B5-49A3-AC6B-152DF843AFB8}" destId="{C7F1EF45-AC66-425D-B898-93D570AAEDE9}" srcOrd="3" destOrd="0" parTransId="{CC416896-572D-464E-BB2C-0F3A4E75129B}" sibTransId="{258A4D22-2D3B-42B5-BEB9-4E7F7A7CB373}"/>
    <dgm:cxn modelId="{E584C984-4E9D-4BC3-B3E7-01F7A3EDFFFB}" type="presOf" srcId="{BCFB0003-2DE1-46D1-8AC9-142ABFC4BC94}" destId="{77BDD053-9071-405F-90AC-C7C14B0C47E9}" srcOrd="0" destOrd="0" presId="urn:microsoft.com/office/officeart/2005/8/layout/radial3"/>
    <dgm:cxn modelId="{DBB176B6-8563-40DB-88A6-358E539DB354}" type="presOf" srcId="{C7F1EF45-AC66-425D-B898-93D570AAEDE9}" destId="{A16B5F67-5263-4095-B09E-D5DAE5D57480}" srcOrd="0" destOrd="0" presId="urn:microsoft.com/office/officeart/2005/8/layout/radial3"/>
    <dgm:cxn modelId="{2D147611-5F97-4454-951B-CA818611EA47}" type="presOf" srcId="{780722EE-E51A-406E-8FEB-A1F6349641E4}" destId="{9CA39319-106C-42DB-B374-EC06704F4821}" srcOrd="0" destOrd="0" presId="urn:microsoft.com/office/officeart/2005/8/layout/radial3"/>
    <dgm:cxn modelId="{AF650CD5-C287-44D9-A639-6F62566BE3B2}" srcId="{737926B5-70B5-49A3-AC6B-152DF843AFB8}" destId="{780722EE-E51A-406E-8FEB-A1F6349641E4}" srcOrd="0" destOrd="0" parTransId="{6954C024-7989-4143-9F5C-33C70201B7A1}" sibTransId="{0C5DBB39-075B-4E51-80DA-F1569CA9EAF1}"/>
    <dgm:cxn modelId="{2DA6694E-C6A1-4A79-A6BE-31E702A303ED}" type="presOf" srcId="{5A7B3250-4E18-483F-B696-3C6E2EBDC620}" destId="{4434C872-10C3-4BBA-862F-D3A05DDD53F4}" srcOrd="0" destOrd="0" presId="urn:microsoft.com/office/officeart/2005/8/layout/radial3"/>
    <dgm:cxn modelId="{91BA63B9-7016-49F6-A1E3-976B6EF4AB1D}" srcId="{737926B5-70B5-49A3-AC6B-152DF843AFB8}" destId="{BCFB0003-2DE1-46D1-8AC9-142ABFC4BC94}" srcOrd="1" destOrd="0" parTransId="{EF5630D3-49C2-4906-A23D-ED3E4A0A9916}" sibTransId="{584C3248-865E-4180-A39D-4C1808AF72AA}"/>
    <dgm:cxn modelId="{39F9488E-6A1C-47B3-8C56-6760CEAD294E}" type="presParOf" srcId="{55D9C585-F69E-4C2A-A603-42905FFD9365}" destId="{37E49883-D09C-4138-A268-6AC90F5765C9}" srcOrd="0" destOrd="0" presId="urn:microsoft.com/office/officeart/2005/8/layout/radial3"/>
    <dgm:cxn modelId="{2FFE7CAB-7B66-4DA6-8537-35087030DC9C}" type="presParOf" srcId="{37E49883-D09C-4138-A268-6AC90F5765C9}" destId="{FCFEDA0E-6790-487C-935F-2F17E4853FCC}" srcOrd="0" destOrd="0" presId="urn:microsoft.com/office/officeart/2005/8/layout/radial3"/>
    <dgm:cxn modelId="{C4D2F00F-D415-4439-8B59-0874F1466785}" type="presParOf" srcId="{37E49883-D09C-4138-A268-6AC90F5765C9}" destId="{9CA39319-106C-42DB-B374-EC06704F4821}" srcOrd="1" destOrd="0" presId="urn:microsoft.com/office/officeart/2005/8/layout/radial3"/>
    <dgm:cxn modelId="{2827BFC4-363E-45A5-B6D3-94E8C0FB2044}" type="presParOf" srcId="{37E49883-D09C-4138-A268-6AC90F5765C9}" destId="{77BDD053-9071-405F-90AC-C7C14B0C47E9}" srcOrd="2" destOrd="0" presId="urn:microsoft.com/office/officeart/2005/8/layout/radial3"/>
    <dgm:cxn modelId="{DC795FCD-2E0B-4D45-B663-3CCBB02D1F24}" type="presParOf" srcId="{37E49883-D09C-4138-A268-6AC90F5765C9}" destId="{4434C872-10C3-4BBA-862F-D3A05DDD53F4}" srcOrd="3" destOrd="0" presId="urn:microsoft.com/office/officeart/2005/8/layout/radial3"/>
    <dgm:cxn modelId="{306F6B70-EF6E-4594-8AE7-31B1AD545F82}" type="presParOf" srcId="{37E49883-D09C-4138-A268-6AC90F5765C9}" destId="{A16B5F67-5263-4095-B09E-D5DAE5D57480}" srcOrd="4" destOrd="0" presId="urn:microsoft.com/office/officeart/2005/8/layout/radial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E8EC7B-D507-4A54-A58B-17C240FFC715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37926B5-70B5-49A3-AC6B-152DF843AFB8}">
      <dgm:prSet phldrT="[Текст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A38EA4BA-3D3F-4671-9E7F-E80E78CB2DF1}" type="parTrans" cxnId="{23553C8E-FDC1-40D2-A6BC-DD9A2213F9A9}">
      <dgm:prSet/>
      <dgm:spPr/>
      <dgm:t>
        <a:bodyPr/>
        <a:lstStyle/>
        <a:p>
          <a:endParaRPr lang="ru-RU"/>
        </a:p>
      </dgm:t>
    </dgm:pt>
    <dgm:pt modelId="{BDDB0FDB-8CEF-4F20-A0C2-ED3546B98AB7}" type="sibTrans" cxnId="{23553C8E-FDC1-40D2-A6BC-DD9A2213F9A9}">
      <dgm:prSet/>
      <dgm:spPr/>
      <dgm:t>
        <a:bodyPr/>
        <a:lstStyle/>
        <a:p>
          <a:endParaRPr lang="ru-RU"/>
        </a:p>
      </dgm:t>
    </dgm:pt>
    <dgm:pt modelId="{780722EE-E51A-406E-8FEB-A1F6349641E4}">
      <dgm:prSet phldrT="[Текст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100" dirty="0" smtClean="0"/>
            <a:t>2018 год </a:t>
          </a:r>
        </a:p>
        <a:p>
          <a:r>
            <a:rPr lang="ru-RU" sz="1100" dirty="0" smtClean="0"/>
            <a:t>1 779 352,9 </a:t>
          </a:r>
        </a:p>
        <a:p>
          <a:r>
            <a:rPr lang="ru-RU" sz="1100" dirty="0" smtClean="0"/>
            <a:t>тыс. руб.</a:t>
          </a:r>
          <a:endParaRPr lang="ru-RU" sz="1100" dirty="0"/>
        </a:p>
      </dgm:t>
    </dgm:pt>
    <dgm:pt modelId="{6954C024-7989-4143-9F5C-33C70201B7A1}" type="parTrans" cxnId="{AF650CD5-C287-44D9-A639-6F62566BE3B2}">
      <dgm:prSet/>
      <dgm:spPr/>
      <dgm:t>
        <a:bodyPr/>
        <a:lstStyle/>
        <a:p>
          <a:endParaRPr lang="ru-RU"/>
        </a:p>
      </dgm:t>
    </dgm:pt>
    <dgm:pt modelId="{0C5DBB39-075B-4E51-80DA-F1569CA9EAF1}" type="sibTrans" cxnId="{AF650CD5-C287-44D9-A639-6F62566BE3B2}">
      <dgm:prSet/>
      <dgm:spPr/>
      <dgm:t>
        <a:bodyPr/>
        <a:lstStyle/>
        <a:p>
          <a:endParaRPr lang="ru-RU"/>
        </a:p>
      </dgm:t>
    </dgm:pt>
    <dgm:pt modelId="{BCFB0003-2DE1-46D1-8AC9-142ABFC4BC94}">
      <dgm:prSet phldrT="[Текст]" custT="1"/>
      <dgm:spPr/>
      <dgm:t>
        <a:bodyPr/>
        <a:lstStyle/>
        <a:p>
          <a:r>
            <a:rPr lang="ru-RU" sz="1100" dirty="0" smtClean="0"/>
            <a:t>2019 год</a:t>
          </a:r>
        </a:p>
        <a:p>
          <a:r>
            <a:rPr lang="ru-RU" sz="1100" dirty="0" smtClean="0"/>
            <a:t>1 554 759,5 тыс. руб.</a:t>
          </a:r>
          <a:endParaRPr lang="ru-RU" sz="1100" dirty="0"/>
        </a:p>
      </dgm:t>
    </dgm:pt>
    <dgm:pt modelId="{EF5630D3-49C2-4906-A23D-ED3E4A0A9916}" type="parTrans" cxnId="{91BA63B9-7016-49F6-A1E3-976B6EF4AB1D}">
      <dgm:prSet/>
      <dgm:spPr/>
      <dgm:t>
        <a:bodyPr/>
        <a:lstStyle/>
        <a:p>
          <a:endParaRPr lang="ru-RU"/>
        </a:p>
      </dgm:t>
    </dgm:pt>
    <dgm:pt modelId="{584C3248-865E-4180-A39D-4C1808AF72AA}" type="sibTrans" cxnId="{91BA63B9-7016-49F6-A1E3-976B6EF4AB1D}">
      <dgm:prSet/>
      <dgm:spPr/>
      <dgm:t>
        <a:bodyPr/>
        <a:lstStyle/>
        <a:p>
          <a:endParaRPr lang="ru-RU"/>
        </a:p>
      </dgm:t>
    </dgm:pt>
    <dgm:pt modelId="{5A7B3250-4E18-483F-B696-3C6E2EBDC620}">
      <dgm:prSet phldrT="[Текст]" custT="1"/>
      <dgm:spPr/>
      <dgm:t>
        <a:bodyPr/>
        <a:lstStyle/>
        <a:p>
          <a:r>
            <a:rPr lang="ru-RU" sz="1100" dirty="0" smtClean="0"/>
            <a:t>2020 год</a:t>
          </a:r>
        </a:p>
        <a:p>
          <a:r>
            <a:rPr lang="ru-RU" sz="1100" dirty="0" smtClean="0"/>
            <a:t>1 560 260,1 тыс. руб.</a:t>
          </a:r>
          <a:endParaRPr lang="ru-RU" sz="1100" dirty="0"/>
        </a:p>
      </dgm:t>
    </dgm:pt>
    <dgm:pt modelId="{E663C444-B223-4775-AAB4-6F8B12C2C28D}" type="parTrans" cxnId="{31BB57A0-6A06-476A-BDF2-9006B9ACD8A2}">
      <dgm:prSet/>
      <dgm:spPr/>
      <dgm:t>
        <a:bodyPr/>
        <a:lstStyle/>
        <a:p>
          <a:endParaRPr lang="ru-RU"/>
        </a:p>
      </dgm:t>
    </dgm:pt>
    <dgm:pt modelId="{4A03E105-8C88-4BBD-B767-F9EF4DDD331F}" type="sibTrans" cxnId="{31BB57A0-6A06-476A-BDF2-9006B9ACD8A2}">
      <dgm:prSet/>
      <dgm:spPr/>
      <dgm:t>
        <a:bodyPr/>
        <a:lstStyle/>
        <a:p>
          <a:endParaRPr lang="ru-RU"/>
        </a:p>
      </dgm:t>
    </dgm:pt>
    <dgm:pt modelId="{C7F1EF45-AC66-425D-B898-93D570AAEDE9}">
      <dgm:prSet phldrT="[Текст]" custT="1"/>
      <dgm:spPr/>
      <dgm:t>
        <a:bodyPr/>
        <a:lstStyle/>
        <a:p>
          <a:r>
            <a:rPr lang="ru-RU" sz="1100" dirty="0" smtClean="0"/>
            <a:t>2017 год</a:t>
          </a:r>
        </a:p>
        <a:p>
          <a:r>
            <a:rPr lang="ru-RU" sz="1100" dirty="0" smtClean="0"/>
            <a:t>1 </a:t>
          </a:r>
          <a:r>
            <a:rPr lang="en-US" sz="1100" dirty="0" smtClean="0"/>
            <a:t>676 781.4 </a:t>
          </a:r>
          <a:r>
            <a:rPr lang="ru-RU" sz="1100" dirty="0" smtClean="0"/>
            <a:t>тыс. руб.</a:t>
          </a:r>
          <a:endParaRPr lang="ru-RU" sz="1100" dirty="0"/>
        </a:p>
      </dgm:t>
    </dgm:pt>
    <dgm:pt modelId="{CC416896-572D-464E-BB2C-0F3A4E75129B}" type="parTrans" cxnId="{242EE507-C30A-4344-A9F7-860F10C8AE12}">
      <dgm:prSet/>
      <dgm:spPr/>
      <dgm:t>
        <a:bodyPr/>
        <a:lstStyle/>
        <a:p>
          <a:endParaRPr lang="ru-RU"/>
        </a:p>
      </dgm:t>
    </dgm:pt>
    <dgm:pt modelId="{258A4D22-2D3B-42B5-BEB9-4E7F7A7CB373}" type="sibTrans" cxnId="{242EE507-C30A-4344-A9F7-860F10C8AE12}">
      <dgm:prSet/>
      <dgm:spPr/>
      <dgm:t>
        <a:bodyPr/>
        <a:lstStyle/>
        <a:p>
          <a:endParaRPr lang="ru-RU"/>
        </a:p>
      </dgm:t>
    </dgm:pt>
    <dgm:pt modelId="{55D9C585-F69E-4C2A-A603-42905FFD9365}" type="pres">
      <dgm:prSet presAssocID="{1DE8EC7B-D507-4A54-A58B-17C240FFC7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49883-D09C-4138-A268-6AC90F5765C9}" type="pres">
      <dgm:prSet presAssocID="{1DE8EC7B-D507-4A54-A58B-17C240FFC715}" presName="radial" presStyleCnt="0">
        <dgm:presLayoutVars>
          <dgm:animLvl val="ctr"/>
        </dgm:presLayoutVars>
      </dgm:prSet>
      <dgm:spPr/>
    </dgm:pt>
    <dgm:pt modelId="{FCFEDA0E-6790-487C-935F-2F17E4853FCC}" type="pres">
      <dgm:prSet presAssocID="{737926B5-70B5-49A3-AC6B-152DF843AFB8}" presName="centerShape" presStyleLbl="vennNode1" presStyleIdx="0" presStyleCnt="5" custScaleY="91980"/>
      <dgm:spPr/>
      <dgm:t>
        <a:bodyPr/>
        <a:lstStyle/>
        <a:p>
          <a:endParaRPr lang="ru-RU"/>
        </a:p>
      </dgm:t>
    </dgm:pt>
    <dgm:pt modelId="{9CA39319-106C-42DB-B374-EC06704F4821}" type="pres">
      <dgm:prSet presAssocID="{780722EE-E51A-406E-8FEB-A1F6349641E4}" presName="node" presStyleLbl="vennNode1" presStyleIdx="1" presStyleCnt="5" custScaleX="100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DD053-9071-405F-90AC-C7C14B0C47E9}" type="pres">
      <dgm:prSet presAssocID="{BCFB0003-2DE1-46D1-8AC9-142ABFC4BC94}" presName="node" presStyleLbl="vennNode1" presStyleIdx="2" presStyleCnt="5" custScaleX="103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4C872-10C3-4BBA-862F-D3A05DDD53F4}" type="pres">
      <dgm:prSet presAssocID="{5A7B3250-4E18-483F-B696-3C6E2EBDC620}" presName="node" presStyleLbl="vennNode1" presStyleIdx="3" presStyleCnt="5" custScaleX="100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B5F67-5263-4095-B09E-D5DAE5D57480}" type="pres">
      <dgm:prSet presAssocID="{C7F1EF45-AC66-425D-B898-93D570AAEDE9}" presName="node" presStyleLbl="vennNode1" presStyleIdx="4" presStyleCnt="5" custScaleX="101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B57A0-6A06-476A-BDF2-9006B9ACD8A2}" srcId="{737926B5-70B5-49A3-AC6B-152DF843AFB8}" destId="{5A7B3250-4E18-483F-B696-3C6E2EBDC620}" srcOrd="2" destOrd="0" parTransId="{E663C444-B223-4775-AAB4-6F8B12C2C28D}" sibTransId="{4A03E105-8C88-4BBD-B767-F9EF4DDD331F}"/>
    <dgm:cxn modelId="{D5879583-BC33-4635-AE23-B2128919DC52}" type="presOf" srcId="{C7F1EF45-AC66-425D-B898-93D570AAEDE9}" destId="{A16B5F67-5263-4095-B09E-D5DAE5D57480}" srcOrd="0" destOrd="0" presId="urn:microsoft.com/office/officeart/2005/8/layout/radial3"/>
    <dgm:cxn modelId="{D557A551-3C31-4D75-8614-0CFBCA15DA57}" type="presOf" srcId="{1DE8EC7B-D507-4A54-A58B-17C240FFC715}" destId="{55D9C585-F69E-4C2A-A603-42905FFD9365}" srcOrd="0" destOrd="0" presId="urn:microsoft.com/office/officeart/2005/8/layout/radial3"/>
    <dgm:cxn modelId="{24E55F17-2112-42B4-9E40-FA3A241975F5}" type="presOf" srcId="{5A7B3250-4E18-483F-B696-3C6E2EBDC620}" destId="{4434C872-10C3-4BBA-862F-D3A05DDD53F4}" srcOrd="0" destOrd="0" presId="urn:microsoft.com/office/officeart/2005/8/layout/radial3"/>
    <dgm:cxn modelId="{7B8B75D6-3406-4CEF-992A-151DE4FFE674}" type="presOf" srcId="{737926B5-70B5-49A3-AC6B-152DF843AFB8}" destId="{FCFEDA0E-6790-487C-935F-2F17E4853FCC}" srcOrd="0" destOrd="0" presId="urn:microsoft.com/office/officeart/2005/8/layout/radial3"/>
    <dgm:cxn modelId="{23553C8E-FDC1-40D2-A6BC-DD9A2213F9A9}" srcId="{1DE8EC7B-D507-4A54-A58B-17C240FFC715}" destId="{737926B5-70B5-49A3-AC6B-152DF843AFB8}" srcOrd="0" destOrd="0" parTransId="{A38EA4BA-3D3F-4671-9E7F-E80E78CB2DF1}" sibTransId="{BDDB0FDB-8CEF-4F20-A0C2-ED3546B98AB7}"/>
    <dgm:cxn modelId="{242EE507-C30A-4344-A9F7-860F10C8AE12}" srcId="{737926B5-70B5-49A3-AC6B-152DF843AFB8}" destId="{C7F1EF45-AC66-425D-B898-93D570AAEDE9}" srcOrd="3" destOrd="0" parTransId="{CC416896-572D-464E-BB2C-0F3A4E75129B}" sibTransId="{258A4D22-2D3B-42B5-BEB9-4E7F7A7CB373}"/>
    <dgm:cxn modelId="{0938ADF6-9076-42C1-98AE-480B314BE3CC}" type="presOf" srcId="{780722EE-E51A-406E-8FEB-A1F6349641E4}" destId="{9CA39319-106C-42DB-B374-EC06704F4821}" srcOrd="0" destOrd="0" presId="urn:microsoft.com/office/officeart/2005/8/layout/radial3"/>
    <dgm:cxn modelId="{791BB118-74BC-420A-8CCF-091376064CF8}" type="presOf" srcId="{BCFB0003-2DE1-46D1-8AC9-142ABFC4BC94}" destId="{77BDD053-9071-405F-90AC-C7C14B0C47E9}" srcOrd="0" destOrd="0" presId="urn:microsoft.com/office/officeart/2005/8/layout/radial3"/>
    <dgm:cxn modelId="{AF650CD5-C287-44D9-A639-6F62566BE3B2}" srcId="{737926B5-70B5-49A3-AC6B-152DF843AFB8}" destId="{780722EE-E51A-406E-8FEB-A1F6349641E4}" srcOrd="0" destOrd="0" parTransId="{6954C024-7989-4143-9F5C-33C70201B7A1}" sibTransId="{0C5DBB39-075B-4E51-80DA-F1569CA9EAF1}"/>
    <dgm:cxn modelId="{91BA63B9-7016-49F6-A1E3-976B6EF4AB1D}" srcId="{737926B5-70B5-49A3-AC6B-152DF843AFB8}" destId="{BCFB0003-2DE1-46D1-8AC9-142ABFC4BC94}" srcOrd="1" destOrd="0" parTransId="{EF5630D3-49C2-4906-A23D-ED3E4A0A9916}" sibTransId="{584C3248-865E-4180-A39D-4C1808AF72AA}"/>
    <dgm:cxn modelId="{DDC5366A-C501-4A7B-8F4C-9E21BA129E4B}" type="presParOf" srcId="{55D9C585-F69E-4C2A-A603-42905FFD9365}" destId="{37E49883-D09C-4138-A268-6AC90F5765C9}" srcOrd="0" destOrd="0" presId="urn:microsoft.com/office/officeart/2005/8/layout/radial3"/>
    <dgm:cxn modelId="{07911C77-0C11-4303-9DDB-E160082BA8B8}" type="presParOf" srcId="{37E49883-D09C-4138-A268-6AC90F5765C9}" destId="{FCFEDA0E-6790-487C-935F-2F17E4853FCC}" srcOrd="0" destOrd="0" presId="urn:microsoft.com/office/officeart/2005/8/layout/radial3"/>
    <dgm:cxn modelId="{F2F5F32F-2552-4889-846C-EF2CAF70E6A4}" type="presParOf" srcId="{37E49883-D09C-4138-A268-6AC90F5765C9}" destId="{9CA39319-106C-42DB-B374-EC06704F4821}" srcOrd="1" destOrd="0" presId="urn:microsoft.com/office/officeart/2005/8/layout/radial3"/>
    <dgm:cxn modelId="{267F9481-17AB-4141-B75D-8EE110443740}" type="presParOf" srcId="{37E49883-D09C-4138-A268-6AC90F5765C9}" destId="{77BDD053-9071-405F-90AC-C7C14B0C47E9}" srcOrd="2" destOrd="0" presId="urn:microsoft.com/office/officeart/2005/8/layout/radial3"/>
    <dgm:cxn modelId="{A4954A50-0583-4A02-A720-2516CA6175C7}" type="presParOf" srcId="{37E49883-D09C-4138-A268-6AC90F5765C9}" destId="{4434C872-10C3-4BBA-862F-D3A05DDD53F4}" srcOrd="3" destOrd="0" presId="urn:microsoft.com/office/officeart/2005/8/layout/radial3"/>
    <dgm:cxn modelId="{245EA989-6896-4E40-9A12-9EEEA1B47543}" type="presParOf" srcId="{37E49883-D09C-4138-A268-6AC90F5765C9}" destId="{A16B5F67-5263-4095-B09E-D5DAE5D57480}" srcOrd="4" destOrd="0" presId="urn:microsoft.com/office/officeart/2005/8/layout/radial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2C74F3-00FF-4374-BE1F-A4E8BE9F602C}" type="doc">
      <dgm:prSet loTypeId="urn:microsoft.com/office/officeart/2005/8/layout/hProcess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950236F-74B3-441D-81C5-9EACC377431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Код классификации доходов состоит из:  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E90DB1-D674-46A7-BF66-A34605DF84BB}" type="parTrans" cxnId="{D413B0BA-8A08-463B-A5CA-6E2886E496A4}">
      <dgm:prSet/>
      <dgm:spPr/>
      <dgm:t>
        <a:bodyPr/>
        <a:lstStyle/>
        <a:p>
          <a:endParaRPr lang="ru-RU"/>
        </a:p>
      </dgm:t>
    </dgm:pt>
    <dgm:pt modelId="{A3885E5F-112C-4A81-9ED1-51A98505B548}" type="sibTrans" cxnId="{D413B0BA-8A08-463B-A5CA-6E2886E496A4}">
      <dgm:prSet/>
      <dgm:spPr/>
      <dgm:t>
        <a:bodyPr/>
        <a:lstStyle/>
        <a:p>
          <a:endParaRPr lang="ru-RU"/>
        </a:p>
      </dgm:t>
    </dgm:pt>
    <dgm:pt modelId="{E6A11ACF-BBF9-4D57-9EFC-2293BB36D502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кода администратора доходов;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кода вида доходов;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кода подвида доходов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1C4BE7D-3584-4E1E-99E5-7B71BAC4EA6E}" type="parTrans" cxnId="{66649F7B-5504-4288-9FDE-331699846DA2}">
      <dgm:prSet/>
      <dgm:spPr/>
      <dgm:t>
        <a:bodyPr/>
        <a:lstStyle/>
        <a:p>
          <a:endParaRPr lang="ru-RU"/>
        </a:p>
      </dgm:t>
    </dgm:pt>
    <dgm:pt modelId="{340E29F5-DA4F-499D-B5D9-A932B68ADCF0}" type="sibTrans" cxnId="{66649F7B-5504-4288-9FDE-331699846DA2}">
      <dgm:prSet/>
      <dgm:spPr/>
      <dgm:t>
        <a:bodyPr/>
        <a:lstStyle/>
        <a:p>
          <a:endParaRPr lang="ru-RU"/>
        </a:p>
      </dgm:t>
    </dgm:pt>
    <dgm:pt modelId="{BC97870E-A1B4-4B0F-B18A-C990BDB5FC1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Код классификации расходов состоит из: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C0FC06-1994-40EA-9CC9-5E7F0F55D9E4}" type="parTrans" cxnId="{8E5196FF-48D9-4774-B2B7-00487260DB8E}">
      <dgm:prSet/>
      <dgm:spPr/>
      <dgm:t>
        <a:bodyPr/>
        <a:lstStyle/>
        <a:p>
          <a:endParaRPr lang="ru-RU"/>
        </a:p>
      </dgm:t>
    </dgm:pt>
    <dgm:pt modelId="{BC7A82B5-9194-4D98-B169-EC6D199DC12B}" type="sibTrans" cxnId="{8E5196FF-48D9-4774-B2B7-00487260DB8E}">
      <dgm:prSet/>
      <dgm:spPr/>
      <dgm:t>
        <a:bodyPr/>
        <a:lstStyle/>
        <a:p>
          <a:endParaRPr lang="ru-RU"/>
        </a:p>
      </dgm:t>
    </dgm:pt>
    <dgm:pt modelId="{87533D0C-C492-4C20-8E5A-763F4490B79C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кода главного распорядителя средств бюджета;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кода раздела, подраздела, целевой статьи и вида расходов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0E8E99-5EFD-4A4C-8E4C-55BEEADCEADB}" type="parTrans" cxnId="{A817E8FC-5219-48A2-8C0C-EAF6B2008849}">
      <dgm:prSet/>
      <dgm:spPr/>
      <dgm:t>
        <a:bodyPr/>
        <a:lstStyle/>
        <a:p>
          <a:endParaRPr lang="ru-RU"/>
        </a:p>
      </dgm:t>
    </dgm:pt>
    <dgm:pt modelId="{00E6120F-8AF4-4E0A-B50E-399059128159}" type="sibTrans" cxnId="{A817E8FC-5219-48A2-8C0C-EAF6B2008849}">
      <dgm:prSet/>
      <dgm:spPr/>
      <dgm:t>
        <a:bodyPr/>
        <a:lstStyle/>
        <a:p>
          <a:endParaRPr lang="ru-RU"/>
        </a:p>
      </dgm:t>
    </dgm:pt>
    <dgm:pt modelId="{DFB92BF4-F773-4325-9EBF-0626718977A9}">
      <dgm:prSet phldrT="[Текст]" custT="1"/>
      <dgm:spPr/>
      <dgm:t>
        <a:bodyPr/>
        <a:lstStyle/>
        <a:p>
          <a:r>
            <a:rPr lang="ru-RU" sz="1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Код классификации источников финансирования дефицита состоит из</a:t>
          </a:r>
          <a:r>
            <a:rPr lang="ru-RU" sz="1200" b="1" smtClean="0">
              <a:solidFill>
                <a:schemeClr val="tx1"/>
              </a:solidFill>
            </a:rPr>
            <a:t>:</a:t>
          </a:r>
          <a:endParaRPr lang="ru-RU" sz="1200" b="1" dirty="0">
            <a:solidFill>
              <a:schemeClr val="tx1"/>
            </a:solidFill>
          </a:endParaRPr>
        </a:p>
      </dgm:t>
    </dgm:pt>
    <dgm:pt modelId="{B7DF8FA4-6DAD-431E-B0E6-592B5AED5D7A}" type="parTrans" cxnId="{09517844-0DDA-47C4-A804-662D89936015}">
      <dgm:prSet/>
      <dgm:spPr/>
      <dgm:t>
        <a:bodyPr/>
        <a:lstStyle/>
        <a:p>
          <a:endParaRPr lang="ru-RU"/>
        </a:p>
      </dgm:t>
    </dgm:pt>
    <dgm:pt modelId="{997CFF60-D8F8-43A1-80DB-9B74136AEC3F}" type="sibTrans" cxnId="{09517844-0DDA-47C4-A804-662D89936015}">
      <dgm:prSet/>
      <dgm:spPr/>
      <dgm:t>
        <a:bodyPr/>
        <a:lstStyle/>
        <a:p>
          <a:endParaRPr lang="ru-RU"/>
        </a:p>
      </dgm:t>
    </dgm:pt>
    <dgm:pt modelId="{06C93FFC-C631-4F5C-8F95-AF5CF2ADBAF1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 администратора источников финансирования дефицита;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код группы, подгруппы, статьи и вида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0CDA7AE-014B-4151-BD25-406658DA07E8}" type="parTrans" cxnId="{94014DDE-F9A0-4C97-8972-18062EA5D3C1}">
      <dgm:prSet/>
      <dgm:spPr/>
      <dgm:t>
        <a:bodyPr/>
        <a:lstStyle/>
        <a:p>
          <a:endParaRPr lang="ru-RU"/>
        </a:p>
      </dgm:t>
    </dgm:pt>
    <dgm:pt modelId="{4E7D5859-EBCC-4781-995A-4DDBC0768AF6}" type="sibTrans" cxnId="{94014DDE-F9A0-4C97-8972-18062EA5D3C1}">
      <dgm:prSet/>
      <dgm:spPr/>
      <dgm:t>
        <a:bodyPr/>
        <a:lstStyle/>
        <a:p>
          <a:endParaRPr lang="ru-RU"/>
        </a:p>
      </dgm:t>
    </dgm:pt>
    <dgm:pt modelId="{23A3B9FD-4A71-4B6A-AF5B-90C81E376014}" type="pres">
      <dgm:prSet presAssocID="{6F2C74F3-00FF-4374-BE1F-A4E8BE9F60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D32C5-6CA5-4062-BB03-0199B78E60AD}" type="pres">
      <dgm:prSet presAssocID="{4950236F-74B3-441D-81C5-9EACC377431A}" presName="compositeNode" presStyleCnt="0">
        <dgm:presLayoutVars>
          <dgm:bulletEnabled val="1"/>
        </dgm:presLayoutVars>
      </dgm:prSet>
      <dgm:spPr/>
    </dgm:pt>
    <dgm:pt modelId="{60CA452B-732F-4BF4-8AEC-2EE36A511A7C}" type="pres">
      <dgm:prSet presAssocID="{4950236F-74B3-441D-81C5-9EACC377431A}" presName="bgRect" presStyleLbl="node1" presStyleIdx="0" presStyleCnt="3" custLinFactNeighborX="-23"/>
      <dgm:spPr/>
      <dgm:t>
        <a:bodyPr/>
        <a:lstStyle/>
        <a:p>
          <a:endParaRPr lang="ru-RU"/>
        </a:p>
      </dgm:t>
    </dgm:pt>
    <dgm:pt modelId="{3703B2D6-82A6-4867-8547-864AC1ECE483}" type="pres">
      <dgm:prSet presAssocID="{4950236F-74B3-441D-81C5-9EACC377431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CE9CB-ABCA-4052-8676-F6A0F8B4D008}" type="pres">
      <dgm:prSet presAssocID="{4950236F-74B3-441D-81C5-9EACC377431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DF1AB-A419-449D-AFE7-2DD3728C8C5C}" type="pres">
      <dgm:prSet presAssocID="{A3885E5F-112C-4A81-9ED1-51A98505B548}" presName="hSp" presStyleCnt="0"/>
      <dgm:spPr/>
    </dgm:pt>
    <dgm:pt modelId="{A69ED67D-EC86-467E-9F76-2F6856787D9C}" type="pres">
      <dgm:prSet presAssocID="{A3885E5F-112C-4A81-9ED1-51A98505B548}" presName="vProcSp" presStyleCnt="0"/>
      <dgm:spPr/>
    </dgm:pt>
    <dgm:pt modelId="{93D173C4-2956-47C8-B3A8-C5D13CF6EA0F}" type="pres">
      <dgm:prSet presAssocID="{A3885E5F-112C-4A81-9ED1-51A98505B548}" presName="vSp1" presStyleCnt="0"/>
      <dgm:spPr/>
    </dgm:pt>
    <dgm:pt modelId="{603BBC29-C326-49FB-AE42-4044FDF5A95C}" type="pres">
      <dgm:prSet presAssocID="{A3885E5F-112C-4A81-9ED1-51A98505B548}" presName="simulatedConn" presStyleLbl="solidFgAcc1" presStyleIdx="0" presStyleCnt="2"/>
      <dgm:spPr/>
    </dgm:pt>
    <dgm:pt modelId="{D3549A04-9715-4DDE-92FA-C871A732598C}" type="pres">
      <dgm:prSet presAssocID="{A3885E5F-112C-4A81-9ED1-51A98505B548}" presName="vSp2" presStyleCnt="0"/>
      <dgm:spPr/>
    </dgm:pt>
    <dgm:pt modelId="{B0E96E27-0EF2-444C-ACB7-B704AAB0032B}" type="pres">
      <dgm:prSet presAssocID="{A3885E5F-112C-4A81-9ED1-51A98505B548}" presName="sibTrans" presStyleCnt="0"/>
      <dgm:spPr/>
    </dgm:pt>
    <dgm:pt modelId="{7587852C-631F-43EE-8DED-8F7BCA4382F2}" type="pres">
      <dgm:prSet presAssocID="{BC97870E-A1B4-4B0F-B18A-C990BDB5FC12}" presName="compositeNode" presStyleCnt="0">
        <dgm:presLayoutVars>
          <dgm:bulletEnabled val="1"/>
        </dgm:presLayoutVars>
      </dgm:prSet>
      <dgm:spPr/>
    </dgm:pt>
    <dgm:pt modelId="{85CF3DC4-3E31-42D8-A443-3010E1E52C8E}" type="pres">
      <dgm:prSet presAssocID="{BC97870E-A1B4-4B0F-B18A-C990BDB5FC12}" presName="bgRect" presStyleLbl="node1" presStyleIdx="1" presStyleCnt="3"/>
      <dgm:spPr/>
      <dgm:t>
        <a:bodyPr/>
        <a:lstStyle/>
        <a:p>
          <a:endParaRPr lang="ru-RU"/>
        </a:p>
      </dgm:t>
    </dgm:pt>
    <dgm:pt modelId="{4E23E9C3-F506-4A2F-8266-145EA0183643}" type="pres">
      <dgm:prSet presAssocID="{BC97870E-A1B4-4B0F-B18A-C990BDB5FC1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6B5AB-D4C8-4A0A-A028-104E6F4ADEFE}" type="pres">
      <dgm:prSet presAssocID="{BC97870E-A1B4-4B0F-B18A-C990BDB5FC1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B0822-5AF0-4B67-B788-BB3D1FED1F45}" type="pres">
      <dgm:prSet presAssocID="{BC7A82B5-9194-4D98-B169-EC6D199DC12B}" presName="hSp" presStyleCnt="0"/>
      <dgm:spPr/>
    </dgm:pt>
    <dgm:pt modelId="{4C401D22-0CF8-4053-B5CD-71A7F94BD6B5}" type="pres">
      <dgm:prSet presAssocID="{BC7A82B5-9194-4D98-B169-EC6D199DC12B}" presName="vProcSp" presStyleCnt="0"/>
      <dgm:spPr/>
    </dgm:pt>
    <dgm:pt modelId="{593BF673-D002-478D-AB61-102687037047}" type="pres">
      <dgm:prSet presAssocID="{BC7A82B5-9194-4D98-B169-EC6D199DC12B}" presName="vSp1" presStyleCnt="0"/>
      <dgm:spPr/>
    </dgm:pt>
    <dgm:pt modelId="{6EB07043-1A9A-4C04-B67C-03AF1679BB7E}" type="pres">
      <dgm:prSet presAssocID="{BC7A82B5-9194-4D98-B169-EC6D199DC12B}" presName="simulatedConn" presStyleLbl="solidFgAcc1" presStyleIdx="1" presStyleCnt="2"/>
      <dgm:spPr/>
    </dgm:pt>
    <dgm:pt modelId="{6730DF74-12F9-41AC-A895-7A11465CA034}" type="pres">
      <dgm:prSet presAssocID="{BC7A82B5-9194-4D98-B169-EC6D199DC12B}" presName="vSp2" presStyleCnt="0"/>
      <dgm:spPr/>
    </dgm:pt>
    <dgm:pt modelId="{1DBDD134-2626-4BD3-BD79-6F1DE80886D5}" type="pres">
      <dgm:prSet presAssocID="{BC7A82B5-9194-4D98-B169-EC6D199DC12B}" presName="sibTrans" presStyleCnt="0"/>
      <dgm:spPr/>
    </dgm:pt>
    <dgm:pt modelId="{821643D0-7B30-4C18-BDD8-68ECC5C8F0D1}" type="pres">
      <dgm:prSet presAssocID="{DFB92BF4-F773-4325-9EBF-0626718977A9}" presName="compositeNode" presStyleCnt="0">
        <dgm:presLayoutVars>
          <dgm:bulletEnabled val="1"/>
        </dgm:presLayoutVars>
      </dgm:prSet>
      <dgm:spPr/>
    </dgm:pt>
    <dgm:pt modelId="{AF62BDC3-E0E5-4180-88D2-E105A2204E4C}" type="pres">
      <dgm:prSet presAssocID="{DFB92BF4-F773-4325-9EBF-0626718977A9}" presName="bgRect" presStyleLbl="node1" presStyleIdx="2" presStyleCnt="3"/>
      <dgm:spPr/>
      <dgm:t>
        <a:bodyPr/>
        <a:lstStyle/>
        <a:p>
          <a:endParaRPr lang="ru-RU"/>
        </a:p>
      </dgm:t>
    </dgm:pt>
    <dgm:pt modelId="{792C6042-F101-47B7-BFBC-140FE7030A9B}" type="pres">
      <dgm:prSet presAssocID="{DFB92BF4-F773-4325-9EBF-0626718977A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5FFEB-650B-43A3-A92E-7AB7D55D78BA}" type="pres">
      <dgm:prSet presAssocID="{DFB92BF4-F773-4325-9EBF-0626718977A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517844-0DDA-47C4-A804-662D89936015}" srcId="{6F2C74F3-00FF-4374-BE1F-A4E8BE9F602C}" destId="{DFB92BF4-F773-4325-9EBF-0626718977A9}" srcOrd="2" destOrd="0" parTransId="{B7DF8FA4-6DAD-431E-B0E6-592B5AED5D7A}" sibTransId="{997CFF60-D8F8-43A1-80DB-9B74136AEC3F}"/>
    <dgm:cxn modelId="{2621B04B-F165-470A-8F93-E52D9D7247AB}" type="presOf" srcId="{DFB92BF4-F773-4325-9EBF-0626718977A9}" destId="{AF62BDC3-E0E5-4180-88D2-E105A2204E4C}" srcOrd="0" destOrd="0" presId="urn:microsoft.com/office/officeart/2005/8/layout/hProcess7"/>
    <dgm:cxn modelId="{56C0F3A7-6ECD-47D7-891E-7966D66CE71A}" type="presOf" srcId="{4950236F-74B3-441D-81C5-9EACC377431A}" destId="{3703B2D6-82A6-4867-8547-864AC1ECE483}" srcOrd="1" destOrd="0" presId="urn:microsoft.com/office/officeart/2005/8/layout/hProcess7"/>
    <dgm:cxn modelId="{1277D901-4CC2-4B90-9F8D-6375DD498321}" type="presOf" srcId="{4950236F-74B3-441D-81C5-9EACC377431A}" destId="{60CA452B-732F-4BF4-8AEC-2EE36A511A7C}" srcOrd="0" destOrd="0" presId="urn:microsoft.com/office/officeart/2005/8/layout/hProcess7"/>
    <dgm:cxn modelId="{1BEE4F26-53FE-4599-A792-C009016EA0F9}" type="presOf" srcId="{06C93FFC-C631-4F5C-8F95-AF5CF2ADBAF1}" destId="{A905FFEB-650B-43A3-A92E-7AB7D55D78BA}" srcOrd="0" destOrd="0" presId="urn:microsoft.com/office/officeart/2005/8/layout/hProcess7"/>
    <dgm:cxn modelId="{92F21B3E-2A09-4D76-B5ED-737901E47C1E}" type="presOf" srcId="{6F2C74F3-00FF-4374-BE1F-A4E8BE9F602C}" destId="{23A3B9FD-4A71-4B6A-AF5B-90C81E376014}" srcOrd="0" destOrd="0" presId="urn:microsoft.com/office/officeart/2005/8/layout/hProcess7"/>
    <dgm:cxn modelId="{77A8F4BE-AA00-46BC-8C2E-2D99D3AE20DC}" type="presOf" srcId="{DFB92BF4-F773-4325-9EBF-0626718977A9}" destId="{792C6042-F101-47B7-BFBC-140FE7030A9B}" srcOrd="1" destOrd="0" presId="urn:microsoft.com/office/officeart/2005/8/layout/hProcess7"/>
    <dgm:cxn modelId="{E0EBEF90-85E1-404A-AE1A-868CB9E5FE4B}" type="presOf" srcId="{BC97870E-A1B4-4B0F-B18A-C990BDB5FC12}" destId="{4E23E9C3-F506-4A2F-8266-145EA0183643}" srcOrd="1" destOrd="0" presId="urn:microsoft.com/office/officeart/2005/8/layout/hProcess7"/>
    <dgm:cxn modelId="{94014DDE-F9A0-4C97-8972-18062EA5D3C1}" srcId="{DFB92BF4-F773-4325-9EBF-0626718977A9}" destId="{06C93FFC-C631-4F5C-8F95-AF5CF2ADBAF1}" srcOrd="0" destOrd="0" parTransId="{E0CDA7AE-014B-4151-BD25-406658DA07E8}" sibTransId="{4E7D5859-EBCC-4781-995A-4DDBC0768AF6}"/>
    <dgm:cxn modelId="{A817E8FC-5219-48A2-8C0C-EAF6B2008849}" srcId="{BC97870E-A1B4-4B0F-B18A-C990BDB5FC12}" destId="{87533D0C-C492-4C20-8E5A-763F4490B79C}" srcOrd="0" destOrd="0" parTransId="{D70E8E99-5EFD-4A4C-8E4C-55BEEADCEADB}" sibTransId="{00E6120F-8AF4-4E0A-B50E-399059128159}"/>
    <dgm:cxn modelId="{067167DE-A549-4C77-87F3-94847ACB51A4}" type="presOf" srcId="{BC97870E-A1B4-4B0F-B18A-C990BDB5FC12}" destId="{85CF3DC4-3E31-42D8-A443-3010E1E52C8E}" srcOrd="0" destOrd="0" presId="urn:microsoft.com/office/officeart/2005/8/layout/hProcess7"/>
    <dgm:cxn modelId="{66649F7B-5504-4288-9FDE-331699846DA2}" srcId="{4950236F-74B3-441D-81C5-9EACC377431A}" destId="{E6A11ACF-BBF9-4D57-9EFC-2293BB36D502}" srcOrd="0" destOrd="0" parTransId="{B1C4BE7D-3584-4E1E-99E5-7B71BAC4EA6E}" sibTransId="{340E29F5-DA4F-499D-B5D9-A932B68ADCF0}"/>
    <dgm:cxn modelId="{D463EA0A-C2DD-48F4-9ED4-A819DD56AAB9}" type="presOf" srcId="{E6A11ACF-BBF9-4D57-9EFC-2293BB36D502}" destId="{B32CE9CB-ABCA-4052-8676-F6A0F8B4D008}" srcOrd="0" destOrd="0" presId="urn:microsoft.com/office/officeart/2005/8/layout/hProcess7"/>
    <dgm:cxn modelId="{D413B0BA-8A08-463B-A5CA-6E2886E496A4}" srcId="{6F2C74F3-00FF-4374-BE1F-A4E8BE9F602C}" destId="{4950236F-74B3-441D-81C5-9EACC377431A}" srcOrd="0" destOrd="0" parTransId="{72E90DB1-D674-46A7-BF66-A34605DF84BB}" sibTransId="{A3885E5F-112C-4A81-9ED1-51A98505B548}"/>
    <dgm:cxn modelId="{FB088C26-E5E5-4698-AE78-B52268EE1D91}" type="presOf" srcId="{87533D0C-C492-4C20-8E5A-763F4490B79C}" destId="{B346B5AB-D4C8-4A0A-A028-104E6F4ADEFE}" srcOrd="0" destOrd="0" presId="urn:microsoft.com/office/officeart/2005/8/layout/hProcess7"/>
    <dgm:cxn modelId="{8E5196FF-48D9-4774-B2B7-00487260DB8E}" srcId="{6F2C74F3-00FF-4374-BE1F-A4E8BE9F602C}" destId="{BC97870E-A1B4-4B0F-B18A-C990BDB5FC12}" srcOrd="1" destOrd="0" parTransId="{06C0FC06-1994-40EA-9CC9-5E7F0F55D9E4}" sibTransId="{BC7A82B5-9194-4D98-B169-EC6D199DC12B}"/>
    <dgm:cxn modelId="{6EED0813-8E11-495B-8DAE-B3E7B129AB4A}" type="presParOf" srcId="{23A3B9FD-4A71-4B6A-AF5B-90C81E376014}" destId="{A4FD32C5-6CA5-4062-BB03-0199B78E60AD}" srcOrd="0" destOrd="0" presId="urn:microsoft.com/office/officeart/2005/8/layout/hProcess7"/>
    <dgm:cxn modelId="{0382F0BF-A612-4788-B929-880FCB77A577}" type="presParOf" srcId="{A4FD32C5-6CA5-4062-BB03-0199B78E60AD}" destId="{60CA452B-732F-4BF4-8AEC-2EE36A511A7C}" srcOrd="0" destOrd="0" presId="urn:microsoft.com/office/officeart/2005/8/layout/hProcess7"/>
    <dgm:cxn modelId="{BC0C3B26-B7C4-4DE2-B32B-CDFE206B3E46}" type="presParOf" srcId="{A4FD32C5-6CA5-4062-BB03-0199B78E60AD}" destId="{3703B2D6-82A6-4867-8547-864AC1ECE483}" srcOrd="1" destOrd="0" presId="urn:microsoft.com/office/officeart/2005/8/layout/hProcess7"/>
    <dgm:cxn modelId="{44A3645F-1E52-4F38-9DF0-150C1640185E}" type="presParOf" srcId="{A4FD32C5-6CA5-4062-BB03-0199B78E60AD}" destId="{B32CE9CB-ABCA-4052-8676-F6A0F8B4D008}" srcOrd="2" destOrd="0" presId="urn:microsoft.com/office/officeart/2005/8/layout/hProcess7"/>
    <dgm:cxn modelId="{3204F172-6788-4F89-8614-00DBE1D6015F}" type="presParOf" srcId="{23A3B9FD-4A71-4B6A-AF5B-90C81E376014}" destId="{D40DF1AB-A419-449D-AFE7-2DD3728C8C5C}" srcOrd="1" destOrd="0" presId="urn:microsoft.com/office/officeart/2005/8/layout/hProcess7"/>
    <dgm:cxn modelId="{8DA02666-1352-4E97-9900-EA4D238680C5}" type="presParOf" srcId="{23A3B9FD-4A71-4B6A-AF5B-90C81E376014}" destId="{A69ED67D-EC86-467E-9F76-2F6856787D9C}" srcOrd="2" destOrd="0" presId="urn:microsoft.com/office/officeart/2005/8/layout/hProcess7"/>
    <dgm:cxn modelId="{044F4FF2-D4BD-4A3A-B365-FEA62B635CC9}" type="presParOf" srcId="{A69ED67D-EC86-467E-9F76-2F6856787D9C}" destId="{93D173C4-2956-47C8-B3A8-C5D13CF6EA0F}" srcOrd="0" destOrd="0" presId="urn:microsoft.com/office/officeart/2005/8/layout/hProcess7"/>
    <dgm:cxn modelId="{361C2747-421A-43AC-ADFF-DDBBB1628209}" type="presParOf" srcId="{A69ED67D-EC86-467E-9F76-2F6856787D9C}" destId="{603BBC29-C326-49FB-AE42-4044FDF5A95C}" srcOrd="1" destOrd="0" presId="urn:microsoft.com/office/officeart/2005/8/layout/hProcess7"/>
    <dgm:cxn modelId="{55B85966-B924-4350-BF4D-0918CC0D0F15}" type="presParOf" srcId="{A69ED67D-EC86-467E-9F76-2F6856787D9C}" destId="{D3549A04-9715-4DDE-92FA-C871A732598C}" srcOrd="2" destOrd="0" presId="urn:microsoft.com/office/officeart/2005/8/layout/hProcess7"/>
    <dgm:cxn modelId="{8795402A-C978-4598-8F3A-46D7BEFE4FC0}" type="presParOf" srcId="{23A3B9FD-4A71-4B6A-AF5B-90C81E376014}" destId="{B0E96E27-0EF2-444C-ACB7-B704AAB0032B}" srcOrd="3" destOrd="0" presId="urn:microsoft.com/office/officeart/2005/8/layout/hProcess7"/>
    <dgm:cxn modelId="{26AC69E7-FB8A-4002-AFC0-0D2B977143AE}" type="presParOf" srcId="{23A3B9FD-4A71-4B6A-AF5B-90C81E376014}" destId="{7587852C-631F-43EE-8DED-8F7BCA4382F2}" srcOrd="4" destOrd="0" presId="urn:microsoft.com/office/officeart/2005/8/layout/hProcess7"/>
    <dgm:cxn modelId="{3D70A8D4-02B8-4301-BC5B-4CB28BE58F66}" type="presParOf" srcId="{7587852C-631F-43EE-8DED-8F7BCA4382F2}" destId="{85CF3DC4-3E31-42D8-A443-3010E1E52C8E}" srcOrd="0" destOrd="0" presId="urn:microsoft.com/office/officeart/2005/8/layout/hProcess7"/>
    <dgm:cxn modelId="{3EBB679B-1C79-4411-9C2E-8074EC3A4F3D}" type="presParOf" srcId="{7587852C-631F-43EE-8DED-8F7BCA4382F2}" destId="{4E23E9C3-F506-4A2F-8266-145EA0183643}" srcOrd="1" destOrd="0" presId="urn:microsoft.com/office/officeart/2005/8/layout/hProcess7"/>
    <dgm:cxn modelId="{F61D2E16-EE56-4C42-A3BB-463B0CBE073A}" type="presParOf" srcId="{7587852C-631F-43EE-8DED-8F7BCA4382F2}" destId="{B346B5AB-D4C8-4A0A-A028-104E6F4ADEFE}" srcOrd="2" destOrd="0" presId="urn:microsoft.com/office/officeart/2005/8/layout/hProcess7"/>
    <dgm:cxn modelId="{D98E1CD8-7582-4131-B729-0B53792CD7F7}" type="presParOf" srcId="{23A3B9FD-4A71-4B6A-AF5B-90C81E376014}" destId="{D75B0822-5AF0-4B67-B788-BB3D1FED1F45}" srcOrd="5" destOrd="0" presId="urn:microsoft.com/office/officeart/2005/8/layout/hProcess7"/>
    <dgm:cxn modelId="{758E19FA-4888-4A1B-92A9-AB0ACA250B35}" type="presParOf" srcId="{23A3B9FD-4A71-4B6A-AF5B-90C81E376014}" destId="{4C401D22-0CF8-4053-B5CD-71A7F94BD6B5}" srcOrd="6" destOrd="0" presId="urn:microsoft.com/office/officeart/2005/8/layout/hProcess7"/>
    <dgm:cxn modelId="{BC6A1183-FACB-46E3-8200-FD0E8B74B7EF}" type="presParOf" srcId="{4C401D22-0CF8-4053-B5CD-71A7F94BD6B5}" destId="{593BF673-D002-478D-AB61-102687037047}" srcOrd="0" destOrd="0" presId="urn:microsoft.com/office/officeart/2005/8/layout/hProcess7"/>
    <dgm:cxn modelId="{F53E104E-04DE-40F4-B103-B4294C29C621}" type="presParOf" srcId="{4C401D22-0CF8-4053-B5CD-71A7F94BD6B5}" destId="{6EB07043-1A9A-4C04-B67C-03AF1679BB7E}" srcOrd="1" destOrd="0" presId="urn:microsoft.com/office/officeart/2005/8/layout/hProcess7"/>
    <dgm:cxn modelId="{31B6CF1B-F611-4DFE-A95E-B98843A25577}" type="presParOf" srcId="{4C401D22-0CF8-4053-B5CD-71A7F94BD6B5}" destId="{6730DF74-12F9-41AC-A895-7A11465CA034}" srcOrd="2" destOrd="0" presId="urn:microsoft.com/office/officeart/2005/8/layout/hProcess7"/>
    <dgm:cxn modelId="{534922D5-D034-4AD4-9C47-C93194E783B5}" type="presParOf" srcId="{23A3B9FD-4A71-4B6A-AF5B-90C81E376014}" destId="{1DBDD134-2626-4BD3-BD79-6F1DE80886D5}" srcOrd="7" destOrd="0" presId="urn:microsoft.com/office/officeart/2005/8/layout/hProcess7"/>
    <dgm:cxn modelId="{226A80B2-9F41-4067-8633-D85B29AB6CFC}" type="presParOf" srcId="{23A3B9FD-4A71-4B6A-AF5B-90C81E376014}" destId="{821643D0-7B30-4C18-BDD8-68ECC5C8F0D1}" srcOrd="8" destOrd="0" presId="urn:microsoft.com/office/officeart/2005/8/layout/hProcess7"/>
    <dgm:cxn modelId="{7F9C5738-6A73-4B93-BA78-AF6B219908CF}" type="presParOf" srcId="{821643D0-7B30-4C18-BDD8-68ECC5C8F0D1}" destId="{AF62BDC3-E0E5-4180-88D2-E105A2204E4C}" srcOrd="0" destOrd="0" presId="urn:microsoft.com/office/officeart/2005/8/layout/hProcess7"/>
    <dgm:cxn modelId="{A8B441F8-1C07-4BAB-87EC-D58A8598267C}" type="presParOf" srcId="{821643D0-7B30-4C18-BDD8-68ECC5C8F0D1}" destId="{792C6042-F101-47B7-BFBC-140FE7030A9B}" srcOrd="1" destOrd="0" presId="urn:microsoft.com/office/officeart/2005/8/layout/hProcess7"/>
    <dgm:cxn modelId="{14BF0AA1-576F-429F-9889-B58BA58D73EF}" type="presParOf" srcId="{821643D0-7B30-4C18-BDD8-68ECC5C8F0D1}" destId="{A905FFEB-650B-43A3-A92E-7AB7D55D78BA}" srcOrd="2" destOrd="0" presId="urn:microsoft.com/office/officeart/2005/8/layout/hProcess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0.60938</cdr:x>
      <cdr:y>0.2073</cdr:y>
    </cdr:from>
    <cdr:to>
      <cdr:x>0.75938</cdr:x>
      <cdr:y>0.48369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14780" y="857276"/>
          <a:ext cx="914400" cy="1142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2014-1</a:t>
          </a:r>
        </a:p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2015-1</a:t>
          </a:r>
        </a:p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2016-1</a:t>
          </a:r>
        </a:p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2017-1</a:t>
          </a:r>
        </a:p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(прогноз)</a:t>
          </a:r>
        </a:p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2018-1</a:t>
          </a:r>
        </a:p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(прогноз)</a:t>
          </a:r>
        </a:p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2019-1</a:t>
          </a:r>
        </a:p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(прогноз)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FBA41-D5E9-4A5C-AA7D-8851F7CF0DD6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6.jpe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256"/>
            <a:ext cx="87154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ТОМСКИЙ РАЙОН</a:t>
            </a: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 на основе решения Думы «Об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утверждении бюджета муниципального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«Томский район» </a:t>
            </a: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2018 год  и  плановый период 2019, 2020 годы»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28604"/>
            <a:ext cx="4929222" cy="34290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386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ГЛОССАРИЙ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7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/>
                </a:tc>
              </a:tr>
              <a:tr h="602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/>
                </a:tc>
              </a:tr>
              <a:tr h="737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/>
                </a:tc>
              </a:tr>
              <a:tr h="723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</a:t>
                      </a:r>
                      <a:r>
                        <a:rPr lang="ru-RU" sz="1400" kern="1200" baseline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их использования.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776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расходных обязательств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возникающих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выполнении государственных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Российской Федерации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), переданных для осуществления органам местного самоуправления в установленном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порядке.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09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/>
                </a:tc>
              </a:tr>
              <a:tr h="8560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1000132"/>
          </a:xfrm>
          <a:noFill/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правовые акты регулирующие в </a:t>
            </a:r>
            <a:br>
              <a:rPr lang="ru-RU" sz="2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Томском районе  отношения, возникающие при составлении и исполнении бюджета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2844" y="1214422"/>
            <a:ext cx="8786874" cy="55007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Российской Федерации;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Бюджетный кодекс Российской Федерации;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Налоговый кодекс Российской Федерации;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ФЗ №131 от 06.10.2003</a:t>
            </a:r>
            <a: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«Об общих принципах организации местного самоуправления»;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Областные законы, муниципальные правовые акты Томского района;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Устав муниципального образования «Томский район».</a:t>
            </a:r>
            <a:endParaRPr kumimoji="0" lang="ru-RU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Результаты поиска изображений для запроса &quot;правовые акт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311891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72008"/>
            <a:ext cx="25776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143372" y="1214422"/>
            <a:ext cx="4643470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программно-целевых методов управления, используемых при формировании и исполнении бюджета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2" y="2357430"/>
            <a:ext cx="4643470" cy="10001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оказания муниципальных услуг муниципальными учреждениями района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3372" y="3643314"/>
            <a:ext cx="4643470" cy="9286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бюджетных процедур для населения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43372" y="4929198"/>
            <a:ext cx="4643470" cy="8572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планирования бюджетных инвестиций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142984"/>
            <a:ext cx="2071702" cy="35719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42852"/>
            <a:ext cx="885828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«Томский район» на 2018 год и плановый период 2019 и 2020 годы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9143992" y="0"/>
            <a:ext cx="45719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714612" y="2571744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714612" y="1428736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786050" y="3857628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786050" y="5072074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94645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бюджета основывается на:</a:t>
            </a:r>
          </a:p>
          <a:p>
            <a:pPr algn="ctr"/>
            <a:endParaRPr lang="ru-RU" sz="4000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1928802"/>
            <a:ext cx="7643866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РФ Федеральному Собранию РФ, определяющих бюджетную политику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3071810"/>
            <a:ext cx="7643866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Прогнозе социально- экономического развития Томского  района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4143380"/>
            <a:ext cx="7572428" cy="8572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5143512"/>
            <a:ext cx="7572428" cy="928694"/>
          </a:xfrm>
          <a:prstGeom prst="roundRect">
            <a:avLst/>
          </a:prstGeom>
          <a:solidFill>
            <a:schemeClr val="tx2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программы Томского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00100" y="1071546"/>
          <a:ext cx="771530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 </a:t>
            </a:r>
            <a:endParaRPr lang="ru-RU" sz="2800" b="1" cap="all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500562" y="5143512"/>
            <a:ext cx="571504" cy="500066"/>
          </a:xfrm>
          <a:prstGeom prst="star8">
            <a:avLst/>
          </a:prstGeom>
          <a:solidFill>
            <a:schemeClr val="bg1">
              <a:lumMod val="95000"/>
            </a:schemeClr>
          </a:solidFill>
          <a:ln>
            <a:solidFill>
              <a:srgbClr val="17F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357554" y="3143248"/>
            <a:ext cx="642942" cy="571504"/>
          </a:xfrm>
          <a:prstGeom prst="star8">
            <a:avLst/>
          </a:prstGeom>
          <a:solidFill>
            <a:schemeClr val="bg1">
              <a:lumMod val="95000"/>
            </a:schemeClr>
          </a:solidFill>
          <a:ln>
            <a:solidFill>
              <a:srgbClr val="17F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5500694" y="3071810"/>
            <a:ext cx="642942" cy="571504"/>
          </a:xfrm>
          <a:prstGeom prst="star8">
            <a:avLst/>
          </a:prstGeom>
          <a:solidFill>
            <a:schemeClr val="bg1">
              <a:lumMod val="95000"/>
            </a:schemeClr>
          </a:solidFill>
          <a:ln>
            <a:solidFill>
              <a:srgbClr val="17F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00496" y="3143248"/>
            <a:ext cx="1428760" cy="78581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1142984"/>
          <a:ext cx="900115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 useBgFill="1">
        <p:nvSpPr>
          <p:cNvPr id="3" name="Прямоугольник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 </a:t>
            </a:r>
            <a:endParaRPr lang="ru-RU" sz="2400" b="1" cap="all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967335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rR-BI0I_ZAM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714488"/>
            <a:ext cx="1944216" cy="2404580"/>
          </a:xfrm>
          <a:prstGeom prst="rect">
            <a:avLst/>
          </a:prstGeom>
        </p:spPr>
      </p:pic>
      <p:pic>
        <p:nvPicPr>
          <p:cNvPr id="6" name="Рисунок 5" descr="240844_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32" t="19760" r="27320" b="21273"/>
          <a:stretch>
            <a:fillRect/>
          </a:stretch>
        </p:blipFill>
        <p:spPr>
          <a:xfrm>
            <a:off x="7358083" y="5000636"/>
            <a:ext cx="1214446" cy="1857364"/>
          </a:xfrm>
          <a:prstGeom prst="rect">
            <a:avLst/>
          </a:prstGeom>
        </p:spPr>
      </p:pic>
      <p:grpSp>
        <p:nvGrpSpPr>
          <p:cNvPr id="9" name="Группа 106"/>
          <p:cNvGrpSpPr/>
          <p:nvPr/>
        </p:nvGrpSpPr>
        <p:grpSpPr>
          <a:xfrm>
            <a:off x="214282" y="5214950"/>
            <a:ext cx="1928826" cy="1357321"/>
            <a:chOff x="2217524" y="4790135"/>
            <a:chExt cx="3868786" cy="19332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9991" r="13411" b="6871"/>
            <a:stretch>
              <a:fillRect/>
            </a:stretch>
          </p:blipFill>
          <p:spPr bwMode="auto">
            <a:xfrm rot="640628">
              <a:off x="4042741" y="4790135"/>
              <a:ext cx="165618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9991" r="13411" b="6871"/>
            <a:stretch>
              <a:fillRect/>
            </a:stretch>
          </p:blipFill>
          <p:spPr bwMode="auto">
            <a:xfrm rot="21321563">
              <a:off x="2458565" y="4934150"/>
              <a:ext cx="165618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9991" r="13411" b="6871"/>
            <a:stretch>
              <a:fillRect/>
            </a:stretch>
          </p:blipFill>
          <p:spPr bwMode="auto">
            <a:xfrm rot="600692">
              <a:off x="3297644" y="5147817"/>
              <a:ext cx="165618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9991" r="13411" b="6871"/>
            <a:stretch>
              <a:fillRect/>
            </a:stretch>
          </p:blipFill>
          <p:spPr bwMode="auto">
            <a:xfrm rot="21321563">
              <a:off x="2217524" y="5499224"/>
              <a:ext cx="165618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9991" r="13411" b="6871"/>
            <a:stretch>
              <a:fillRect/>
            </a:stretch>
          </p:blipFill>
          <p:spPr bwMode="auto">
            <a:xfrm rot="1054447">
              <a:off x="4430126" y="5412399"/>
              <a:ext cx="165618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Рисунок 14" descr="Find-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290090">
            <a:off x="809860" y="5677741"/>
            <a:ext cx="813251" cy="813251"/>
          </a:xfrm>
          <a:prstGeom prst="rect">
            <a:avLst/>
          </a:prstGeom>
        </p:spPr>
      </p:pic>
      <p:pic>
        <p:nvPicPr>
          <p:cNvPr id="16" name="Picture 4" descr="C:\Users\Ilavskaya\Desktop\thXEMHYR5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206" y="1285860"/>
            <a:ext cx="1714512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5143504" y="857232"/>
          <a:ext cx="6097588" cy="4057650"/>
        </p:xfrm>
        <a:graphic>
          <a:graphicData uri="http://schemas.openxmlformats.org/presentationml/2006/ole">
            <p:oleObj spid="_x0000_s1026" name="Документ" r:id="rId3" imgW="6096794" imgH="4057032" progId="Word.Document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29124" y="2714620"/>
            <a:ext cx="4000528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предварительного объема бюджетных ассигнований.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3357562"/>
            <a:ext cx="4929222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решения о бюджете на очередной финансовый год и плановый период.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071942"/>
            <a:ext cx="5786478" cy="7143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бюджета. Принятие бюджета в первом чтении.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4786322"/>
            <a:ext cx="6643734" cy="7143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согласительной комиссии по доработке бюджета на очередной финансовый год и плановый период.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500702"/>
            <a:ext cx="7429552" cy="7143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решения о бюджете во втором чтении. Утверждение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очередной финансовый год и плановый период.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1285860"/>
            <a:ext cx="928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1500174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1714488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60" y="2428868"/>
            <a:ext cx="13573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не позднее 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15 ноября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3714752"/>
            <a:ext cx="1428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декабрь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5500702"/>
            <a:ext cx="185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декабрь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57356" y="4357694"/>
            <a:ext cx="1321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8992" y="2928934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0"/>
            <a:ext cx="66437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ФОРМИРОВАНИЯ БЮДЖЕТА В     ТОМСКОМ РАЙОНЕ</a:t>
            </a:r>
            <a:endParaRPr lang="ru-RU" sz="2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6858000"/>
            <a:ext cx="9144000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144000" y="0"/>
            <a:ext cx="45719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83582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28728" y="2714620"/>
          <a:ext cx="609600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00364" y="1785926"/>
            <a:ext cx="2714644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Доходы бюджета 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2428868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29388" y="2428868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71670" y="2428868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www.syl.ru/misc/i/ai/174437/6778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500702"/>
            <a:ext cx="2500330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71472" y="1071546"/>
            <a:ext cx="2286016" cy="928694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786182" y="1285860"/>
            <a:ext cx="1857388" cy="928694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071678"/>
            <a:ext cx="2286016" cy="35719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2285992"/>
            <a:ext cx="1857388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арендной платы за земельные участки (за землю)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2500306"/>
            <a:ext cx="2286016" cy="92869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 на автомобильный и прямогонный бензин, дизельное топливо и моторные масла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2928934"/>
            <a:ext cx="1857388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Штрафы, санкции,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возмещение ущерба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00438"/>
            <a:ext cx="2286016" cy="57150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3571876"/>
            <a:ext cx="185738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 сдачи в аренду имущества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4143380"/>
            <a:ext cx="2286016" cy="35719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4572008"/>
            <a:ext cx="2286016" cy="57150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 на добычу общераспространенных полезных ископаемых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5214950"/>
            <a:ext cx="2286016" cy="57150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071942"/>
            <a:ext cx="185738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продажи земельных участков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86182" y="4572008"/>
            <a:ext cx="1857388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86182" y="5214950"/>
            <a:ext cx="185738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6500826" y="1071546"/>
            <a:ext cx="2143140" cy="1000132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00826" y="2143116"/>
            <a:ext cx="2143140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826" y="2643182"/>
            <a:ext cx="2143140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00826" y="3143248"/>
            <a:ext cx="2143140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3643314"/>
            <a:ext cx="2143140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6215074" y="4829175"/>
          <a:ext cx="6097588" cy="4057650"/>
        </p:xfrm>
        <a:graphic>
          <a:graphicData uri="http://schemas.openxmlformats.org/presentationml/2006/ole">
            <p:oleObj spid="_x0000_s46082" name="Документ" r:id="rId3" imgW="6096794" imgH="4057032" progId="Word.Document.12">
              <p:embed/>
            </p:oleObj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71472" y="5857892"/>
            <a:ext cx="2286016" cy="57150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714348" y="285728"/>
            <a:ext cx="7500990" cy="928694"/>
          </a:xfrm>
          <a:prstGeom prst="cloudCallout">
            <a:avLst>
              <a:gd name="adj1" fmla="val -3743"/>
              <a:gd name="adj2" fmla="val 124281"/>
            </a:avLst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 - экономическое развитие Томского района 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годы.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214422"/>
          <a:ext cx="328614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00562" y="1142984"/>
          <a:ext cx="4429156" cy="424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85720" y="3143248"/>
          <a:ext cx="5429320" cy="371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286248" y="3786190"/>
          <a:ext cx="6096000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radm.ru/upload/iblock/fd4/fd4f3bc51ff1d54bf9bf84b43222c9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0" cy="1500174"/>
          </a:xfrm>
          <a:prstGeom prst="rect">
            <a:avLst/>
          </a:prstGeom>
          <a:noFill/>
        </p:spPr>
      </p:pic>
      <p:pic>
        <p:nvPicPr>
          <p:cNvPr id="4" name="Picture 6" descr="http://www.agroinvestor.ru/upload/iblock/6eb/6ebddb156a31e484176a853c4a90b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428736"/>
            <a:ext cx="2857488" cy="1714512"/>
          </a:xfrm>
          <a:prstGeom prst="rect">
            <a:avLst/>
          </a:prstGeom>
          <a:noFill/>
        </p:spPr>
      </p:pic>
      <p:pic>
        <p:nvPicPr>
          <p:cNvPr id="5" name="Picture 4" descr="http://protivmaidana.ru/vk/img.php?url=http://cs543103.vk.me/v543103521/86ba/rdPjhgmxQ8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428736"/>
            <a:ext cx="2786050" cy="1714512"/>
          </a:xfrm>
          <a:prstGeom prst="rect">
            <a:avLst/>
          </a:prstGeom>
          <a:noFill/>
        </p:spPr>
      </p:pic>
      <p:pic>
        <p:nvPicPr>
          <p:cNvPr id="6" name="Picture 8" descr="http://vladnews.ru/uploads/news/2012/01/24/f92ff5bf9c1b91edb7f83dcd3e5e26a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48"/>
            <a:ext cx="2786050" cy="1857388"/>
          </a:xfrm>
          <a:prstGeom prst="rect">
            <a:avLst/>
          </a:prstGeom>
          <a:noFill/>
        </p:spPr>
      </p:pic>
      <p:pic>
        <p:nvPicPr>
          <p:cNvPr id="7" name="Picture 10" descr="http://ufa-news.net/img/20141125/f30fd0d68ed46647c8da02f77911acf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0636"/>
            <a:ext cx="2786050" cy="1857364"/>
          </a:xfrm>
          <a:prstGeom prst="rect">
            <a:avLst/>
          </a:prstGeom>
          <a:noFill/>
        </p:spPr>
      </p:pic>
      <p:pic>
        <p:nvPicPr>
          <p:cNvPr id="77826" name="Picture 2" descr="C:\Users\Ilavskaya\Desktop\662_89722e412a92d1233a145162c4dbbfe1_lg5a116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857489" cy="1428736"/>
          </a:xfrm>
          <a:prstGeom prst="rect">
            <a:avLst/>
          </a:prstGeom>
          <a:noFill/>
        </p:spPr>
      </p:pic>
      <p:pic>
        <p:nvPicPr>
          <p:cNvPr id="77828" name="Picture 4" descr="C:\Users\Ilavskaya\Desktop\717_801491822_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4929198"/>
            <a:ext cx="2857488" cy="1928802"/>
          </a:xfrm>
          <a:prstGeom prst="rect">
            <a:avLst/>
          </a:prstGeom>
          <a:noFill/>
        </p:spPr>
      </p:pic>
      <p:pic>
        <p:nvPicPr>
          <p:cNvPr id="77829" name="Picture 5" descr="C:\Users\Ilavskaya\Desktop\owPiBdEd3gw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3143248"/>
            <a:ext cx="2857488" cy="1857388"/>
          </a:xfrm>
          <a:prstGeom prst="rect">
            <a:avLst/>
          </a:prstGeom>
          <a:noFill/>
        </p:spPr>
      </p:pic>
      <p:pic>
        <p:nvPicPr>
          <p:cNvPr id="77830" name="Picture 6" descr="C:\Users\Ilavskaya\Desktop\raz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5000636"/>
            <a:ext cx="3500462" cy="18573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86050" y="3143248"/>
            <a:ext cx="350046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ТомскИЙ район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 на основе решения Думы 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</a:t>
            </a: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утверждении бюджета муниципального</a:t>
            </a: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«Томский район» </a:t>
            </a:r>
            <a:endParaRPr lang="en-US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2018 год  и  плановый период 2019, 2020 годы»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32" name="Picture 8" descr="C:\Users\Ilavskaya\Desktop\956d3505ba5572242988d626b12f62c6_lg64077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50" y="1428736"/>
            <a:ext cx="3500462" cy="1685919"/>
          </a:xfrm>
          <a:prstGeom prst="rect">
            <a:avLst/>
          </a:prstGeom>
          <a:noFill/>
        </p:spPr>
      </p:pic>
      <p:pic>
        <p:nvPicPr>
          <p:cNvPr id="77833" name="Picture 9" descr="C:\Users\Ilavskaya\Desktop\dsc0670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6050" y="0"/>
            <a:ext cx="3500462" cy="1428736"/>
          </a:xfrm>
          <a:prstGeom prst="rect">
            <a:avLst/>
          </a:prstGeom>
          <a:noFill/>
        </p:spPr>
      </p:pic>
      <p:pic>
        <p:nvPicPr>
          <p:cNvPr id="14337" name="Picture 1" descr="C:\Users\Ilavskaya\Desktop\dsc_411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86050" y="5000636"/>
            <a:ext cx="3500462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357298"/>
          <a:ext cx="8215370" cy="321470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86016"/>
                <a:gridCol w="2000264"/>
                <a:gridCol w="2000264"/>
                <a:gridCol w="1928826"/>
              </a:tblGrid>
              <a:tr h="66199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509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1 779 352,9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1 554 759,5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1 560 260,1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509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1 779 352,9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1 554 759,5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1 560 260,1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09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" name="Picture 6" descr="http://www.funlib.ru/cimg/2014/101323/38007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857760"/>
            <a:ext cx="1428760" cy="1785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4929198"/>
            <a:ext cx="621510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n/>
                <a:latin typeface="Times New Roman" pitchFamily="18" charset="0"/>
                <a:cs typeface="Times New Roman" pitchFamily="18" charset="0"/>
              </a:rPr>
              <a:t>Сбалансированный бюджет-</a:t>
            </a:r>
          </a:p>
          <a:p>
            <a:r>
              <a:rPr lang="ru-RU" sz="2000" dirty="0" smtClean="0">
                <a:ln/>
                <a:latin typeface="Times New Roman" pitchFamily="18" charset="0"/>
                <a:cs typeface="Times New Roman" pitchFamily="18" charset="0"/>
              </a:rPr>
              <a:t>бюджет в котором доходы соответствуют расходам</a:t>
            </a:r>
            <a:endParaRPr lang="ru-RU" sz="2000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8082" y="857232"/>
            <a:ext cx="1214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Томского района </a:t>
            </a:r>
            <a:br>
              <a:rPr kumimoji="0" lang="ru-RU" sz="20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2018 год и плановый период 2019 и 2020 годов</a:t>
            </a:r>
            <a:r>
              <a:rPr kumimoji="0" lang="ru-RU" sz="2000" b="1" i="0" u="none" strike="noStrike" kern="1200" cap="none" spc="0" normalizeH="0" baseline="0" noProof="0" dirty="0" smtClean="0">
                <a:ln/>
                <a:solidFill>
                  <a:schemeClr val="l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/>
                <a:solidFill>
                  <a:schemeClr val="l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Томского района </a:t>
            </a:r>
            <a:br>
              <a:rPr lang="ru-RU" sz="2800" b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</a:t>
            </a:r>
            <a:endParaRPr lang="en-US" sz="2800" b="1" dirty="0" smtClean="0">
              <a:ln/>
              <a:solidFill>
                <a:schemeClr val="tx2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</a:p>
          <a:p>
            <a:pPr algn="ctr"/>
            <a:r>
              <a:rPr lang="ru-RU" sz="14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тыс. руб.</a:t>
            </a:r>
            <a:endParaRPr lang="ru-RU" sz="14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655763" y="1219200"/>
          <a:ext cx="7018337" cy="4530725"/>
        </p:xfrm>
        <a:graphic>
          <a:graphicData uri="http://schemas.openxmlformats.org/presentationml/2006/ole">
            <p:oleObj spid="_x0000_s63490" name="Диаграмма" r:id="rId3" imgW="6600994" imgH="4257627" progId="MSGraph.Chart.8">
              <p:embed followColorScheme="full"/>
            </p:oleObj>
          </a:graphicData>
        </a:graphic>
      </p:graphicFrame>
      <p:pic>
        <p:nvPicPr>
          <p:cNvPr id="4" name="Picture 1" descr="C:\Users\Ilavskaya\Desktop\calculo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1928826" cy="1714488"/>
          </a:xfrm>
          <a:prstGeom prst="rect">
            <a:avLst/>
          </a:prstGeom>
          <a:noFill/>
        </p:spPr>
      </p:pic>
      <p:pic>
        <p:nvPicPr>
          <p:cNvPr id="63491" name="Picture 3" descr="C:\Users\Ilavskaya\Desktop\th178M2EU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714884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07157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Томского района </a:t>
            </a:r>
            <a:br>
              <a:rPr lang="ru-RU" sz="28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</a:t>
            </a:r>
            <a:r>
              <a:rPr lang="ru-RU" sz="2800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all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all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397000"/>
          <a:ext cx="37862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500562" y="1571612"/>
          <a:ext cx="4214842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Picture 6" descr="http://www.funlib.ru/cimg/2014/101323/38007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929198"/>
            <a:ext cx="1428760" cy="17859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85918" y="5572140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/>
                <a:latin typeface="Times New Roman" pitchFamily="18" charset="0"/>
                <a:cs typeface="Times New Roman" pitchFamily="18" charset="0"/>
              </a:rPr>
              <a:t>Сбалансированный бюджет-</a:t>
            </a: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бюджет в котором доходы соответствуют расходам</a:t>
            </a:r>
            <a:endParaRPr lang="ru-RU" sz="2400" dirty="0">
              <a:ln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Доходы </a:t>
            </a:r>
            <a:r>
              <a:rPr lang="ru-RU" sz="31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Томского района </a:t>
            </a:r>
            <a:br>
              <a:rPr lang="ru-RU" sz="31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</a:t>
            </a: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6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071538" y="1571612"/>
          <a:ext cx="6929486" cy="4448175"/>
        </p:xfrm>
        <a:graphic>
          <a:graphicData uri="http://schemas.openxmlformats.org/presentationml/2006/ole">
            <p:oleObj spid="_x0000_s37891" name="Диаграмма" r:id="rId3" imgW="6753249" imgH="3924139" progId="MSGraph.Chart.8">
              <p:embed followColorScheme="full"/>
            </p:oleObj>
          </a:graphicData>
        </a:graphic>
      </p:graphicFrame>
      <p:pic>
        <p:nvPicPr>
          <p:cNvPr id="4" name="Picture 4" descr="C:\Users\Ilavskaya\Desktop\thG9PR9XH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74"/>
            <a:ext cx="1571604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sz="28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бюджета Томского района </a:t>
            </a:r>
            <a:br>
              <a:rPr lang="ru-RU" sz="28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117600" y="1214422"/>
          <a:ext cx="8026400" cy="5275263"/>
        </p:xfrm>
        <a:graphic>
          <a:graphicData uri="http://schemas.openxmlformats.org/presentationml/2006/ole">
            <p:oleObj spid="_x0000_s47106" name="Диаграмма" r:id="rId3" imgW="8058054" imgH="5295932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71670" y="2143116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283 574,1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000240"/>
            <a:ext cx="1071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311 392,7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643051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338 934,1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1500174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359 601,1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бюджета Томского района </a:t>
            </a:r>
            <a:br>
              <a:rPr lang="ru-RU" sz="2400" b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14282" y="1285860"/>
          <a:ext cx="8786816" cy="5286412"/>
        </p:xfrm>
        <a:graphic>
          <a:graphicData uri="http://schemas.openxmlformats.org/presentationml/2006/ole">
            <p:oleObj spid="_x0000_s27650" name="Диаграмма" r:id="rId3" imgW="5829252" imgH="3933938" progId="MSGraph.Chart.8">
              <p:embed followColorScheme="full"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 flipH="1">
            <a:off x="1500166" y="1285860"/>
            <a:ext cx="714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66 981,0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285861"/>
            <a:ext cx="1071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58 930.0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285861"/>
            <a:ext cx="100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52 305,6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285859"/>
            <a:ext cx="100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47 206,1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929198"/>
            <a:ext cx="1857388" cy="181609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57159" y="1357298"/>
          <a:ext cx="8286807" cy="4500594"/>
        </p:xfrm>
        <a:graphic>
          <a:graphicData uri="http://schemas.openxmlformats.org/presentationml/2006/ole">
            <p:oleObj spid="_x0000_s54274" name="Диаграмма" r:id="rId3" imgW="8791647" imgH="3924139" progId="MSGraph.Chart.8">
              <p:embed followColorScheme="full"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1071547"/>
            <a:ext cx="9286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1 690 609,4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9286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1 409 030,2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071546"/>
            <a:ext cx="857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1 16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519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071546"/>
            <a:ext cx="1143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1 15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452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sz="1100" dirty="0"/>
          </a:p>
        </p:txBody>
      </p:sp>
      <p:pic>
        <p:nvPicPr>
          <p:cNvPr id="54275" name="Picture 3" descr="C:\Users\Ilavskaya\Desktop\byudzh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429132"/>
            <a:ext cx="2286016" cy="2024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42853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Расходы бюджета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000108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57224" y="2071678"/>
            <a:ext cx="7715304" cy="4214842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расходов бюджета осуществляется в соответствии с расходными обязательствами.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Расходные обязательства устанавливаются законами, постановлениями, соглашениями, которые заключаются от имени Муниципального образования «Томский район».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выполнения расходных обязательств определяются предельные объемы денежных средств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бюджетных ассигнований установлены статьей 69 Бюджетного кодекса РФ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C:\Users\Ilavskaya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85729"/>
            <a:ext cx="2071701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3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57158" y="785794"/>
            <a:ext cx="8572560" cy="2571768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14422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того, чтобы правильно составить бюджет, а затем надлежащим образом его исполнить, доходы, расходы, источники финансирования дефицита бюджета необходимо сгруппировать определенным образом. Для этого существует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бюджетной классификации всем доходам, расходам, источникам финансирования дефицита бюджета присваивается уникальный код, состоящий из 20 разрядов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3571876"/>
          <a:ext cx="857256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142984"/>
            <a:ext cx="4071966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142984"/>
            <a:ext cx="1143008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714488"/>
            <a:ext cx="4071966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1714488"/>
            <a:ext cx="1143008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161903.0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786058"/>
            <a:ext cx="4071966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2786058"/>
            <a:ext cx="1143008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99276.4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3286124"/>
            <a:ext cx="4071966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3286124"/>
            <a:ext cx="1143008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82275.9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714752"/>
            <a:ext cx="4071966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Образование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371475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1228155.0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4071942"/>
            <a:ext cx="4071966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4071942"/>
            <a:ext cx="1214446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22601.3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5720" y="4429132"/>
            <a:ext cx="4071966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Социальная политика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0694" y="442913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59099,9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4786322"/>
            <a:ext cx="4071966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00694" y="478632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12094,9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5143512"/>
            <a:ext cx="4071966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муниципального и государственного долга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0694" y="5143512"/>
            <a:ext cx="1143008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5720" y="5643578"/>
            <a:ext cx="4071966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00694" y="5643578"/>
            <a:ext cx="1143008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113202.9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5720" y="6215082"/>
            <a:ext cx="4071966" cy="3571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6215082"/>
            <a:ext cx="1143008" cy="3571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1 779 352.9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0800000" flipV="1">
            <a:off x="7643834" y="856402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в тыс. 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5786" y="0"/>
            <a:ext cx="76438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 2018 ГОД И </a:t>
            </a:r>
            <a:r>
              <a:rPr lang="ru-RU" sz="24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ПЛАНОВЫЙ ПЕРИОД 2019 И 2020 ГОДЫ</a:t>
            </a:r>
            <a:r>
              <a:rPr lang="ru-RU" sz="2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43702" y="1714488"/>
            <a:ext cx="1143008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131741,0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86710" y="1714488"/>
            <a:ext cx="1071570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138517,4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43702" y="2786058"/>
            <a:ext cx="1143008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97158,4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43702" y="3286124"/>
            <a:ext cx="1143008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46547,7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786710" y="2786058"/>
            <a:ext cx="1071570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97972,4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86710" y="3286124"/>
            <a:ext cx="1071570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47278,7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643702" y="1142984"/>
            <a:ext cx="1143008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786710" y="1142984"/>
            <a:ext cx="1071570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43702" y="371475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1090731,1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3714752"/>
            <a:ext cx="1071570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1077162,4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643702" y="407194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22948,9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786710" y="4071942"/>
            <a:ext cx="107157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23396,2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643702" y="442913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58317,9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786710" y="4429132"/>
            <a:ext cx="1071570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58430,9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643702" y="478632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11884,9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786710" y="4786322"/>
            <a:ext cx="107157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11970,9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643702" y="5143512"/>
            <a:ext cx="1143008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86710" y="5143512"/>
            <a:ext cx="1071570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43702" y="5643578"/>
            <a:ext cx="1143008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94686,0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786710" y="5643578"/>
            <a:ext cx="1071570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104787,6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43702" y="6215082"/>
            <a:ext cx="1143008" cy="3571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1 554 759,5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786710" y="6215082"/>
            <a:ext cx="1071570" cy="3571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1 560 260,1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57686" y="1142984"/>
            <a:ext cx="1143008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Ожидаемое исполнение за </a:t>
            </a:r>
            <a:r>
              <a:rPr lang="ru-RU" sz="1200" b="1" dirty="0" smtClean="0"/>
              <a:t>2017 год</a:t>
            </a:r>
            <a:endParaRPr lang="ru-RU" sz="12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357686" y="1714488"/>
            <a:ext cx="1143008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158982,5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357686" y="2786058"/>
            <a:ext cx="1143008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193637,9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57686" y="3286124"/>
            <a:ext cx="1143008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199322,1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357686" y="371475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1504840,7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357686" y="407194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70224,0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357686" y="5643578"/>
            <a:ext cx="1143008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126698,4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357686" y="5143512"/>
            <a:ext cx="1143008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357686" y="4786322"/>
            <a:ext cx="114300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12340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357686" y="4429132"/>
            <a:ext cx="1143008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113134,9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85720" y="2214554"/>
            <a:ext cx="4071966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357686" y="2214554"/>
            <a:ext cx="1143008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3300,6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500694" y="2214554"/>
            <a:ext cx="1143008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643702" y="2214554"/>
            <a:ext cx="1143008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786710" y="2214554"/>
            <a:ext cx="1071570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357686" y="6215082"/>
            <a:ext cx="1143008" cy="3571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2 383 224,9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93091" cy="607223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1800" b="0" cap="none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Уважаемые жители Томского района!</a:t>
            </a:r>
            <a:r>
              <a:rPr lang="ru-RU" sz="27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7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     Управление финансов Администрации Томского района предлагает Вам очередную редакцию «Бюджета для граждан»,  подготовленную на основе решения Думы Томского района от 14 декабря 2017 года  №192  «Об утверждении бюджета муниципального образования «Томский район» на </a:t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2018 год и плановый период 2019, 2020 годы».</a:t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     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во время бюджетного года и показать их формы возможного взаимодействия по вопросам расходования общественных финансов. </a:t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     В настоящем выпуске «Бюджета для граждан» мы познакомим вас с основами формирования бюджета, основными показателями, на которых основывается бюджет, представим общие сведения о доходах, расходах и дефиците бюджета.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>Также представим информацию о планируемых объемах расходов на реализацию муниципальных программ Томского района.</a:t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Н.Н. Чернова</a:t>
            </a:r>
            <a:br>
              <a:rPr lang="ru-RU" sz="12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r>
              <a:rPr lang="ru-RU" sz="12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Заместитель Главы </a:t>
            </a:r>
            <a:br>
              <a:rPr lang="ru-RU" sz="12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Администрации Томского района </a:t>
            </a:r>
            <a:br>
              <a:rPr lang="ru-RU" sz="12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– начальник Управления финансов </a:t>
            </a:r>
            <a:endParaRPr lang="ru-RU" sz="1200" b="0" cap="none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7" name="Содержимое 3"/>
          <p:cNvGraphicFramePr>
            <a:graphicFrameLocks noChangeAspect="1"/>
          </p:cNvGraphicFramePr>
          <p:nvPr/>
        </p:nvGraphicFramePr>
        <p:xfrm>
          <a:off x="642910" y="428604"/>
          <a:ext cx="3714776" cy="2571768"/>
        </p:xfrm>
        <a:graphic>
          <a:graphicData uri="http://schemas.openxmlformats.org/presentationml/2006/ole">
            <p:oleObj spid="_x0000_s14337" name="Документ" r:id="rId3" imgW="6096794" imgH="405703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 2018 год </a:t>
            </a:r>
            <a:endParaRPr lang="ru-RU" sz="36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57158" y="714356"/>
          <a:ext cx="8591550" cy="6000792"/>
        </p:xfrm>
        <a:graphic>
          <a:graphicData uri="http://schemas.openxmlformats.org/presentationml/2006/ole">
            <p:oleObj spid="_x0000_s58370" name="Диаграмма" r:id="rId3" imgW="6810303" imgH="3914678" progId="MSGraph.Chart.8">
              <p:embed followColorScheme="full"/>
            </p:oleObj>
          </a:graphicData>
        </a:graphic>
      </p:graphicFrame>
      <p:pic>
        <p:nvPicPr>
          <p:cNvPr id="58373" name="Picture 5" descr="C:\Users\Ilavskaya\Desktop\th178M2EU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56"/>
            <a:ext cx="1785918" cy="1666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39A7AD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Расходов НА социальную СФЕРУ на 2018 год и плановый период 2019 -2020 годов</a:t>
            </a:r>
            <a:endParaRPr lang="ru-RU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69888" y="809639"/>
          <a:ext cx="8402637" cy="4619625"/>
        </p:xfrm>
        <a:graphic>
          <a:graphicData uri="http://schemas.openxmlformats.org/presentationml/2006/ole">
            <p:oleObj spid="_x0000_s62469" name="Диаграмма" r:id="rId3" imgW="5819799" imgH="3905218" progId="MSGraph.Chart.8">
              <p:embed followColorScheme="full"/>
            </p:oleObj>
          </a:graphicData>
        </a:graphic>
      </p:graphicFrame>
      <p:pic>
        <p:nvPicPr>
          <p:cNvPr id="62470" name="Picture 6" descr="C:\Users\Ilavskaya\Desktop\sports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000636"/>
            <a:ext cx="2714612" cy="1589090"/>
          </a:xfrm>
          <a:prstGeom prst="rect">
            <a:avLst/>
          </a:prstGeom>
          <a:noFill/>
        </p:spPr>
      </p:pic>
      <p:pic>
        <p:nvPicPr>
          <p:cNvPr id="62471" name="Picture 7" descr="C:\Users\Ilavskaya\Desktop\Logo_worldPeop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714884"/>
            <a:ext cx="2309812" cy="2024060"/>
          </a:xfrm>
          <a:prstGeom prst="rect">
            <a:avLst/>
          </a:prstGeom>
          <a:noFill/>
        </p:spPr>
      </p:pic>
      <p:pic>
        <p:nvPicPr>
          <p:cNvPr id="62472" name="Picture 8" descr="C:\Users\Ilavskaya\Desktop\5528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642918"/>
            <a:ext cx="285750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42852"/>
            <a:ext cx="85011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уб 31"/>
          <p:cNvSpPr/>
          <p:nvPr/>
        </p:nvSpPr>
        <p:spPr>
          <a:xfrm>
            <a:off x="3571868" y="5786454"/>
            <a:ext cx="2571768" cy="785818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информационного общества в Томском районе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Куб 32"/>
          <p:cNvSpPr/>
          <p:nvPr/>
        </p:nvSpPr>
        <p:spPr>
          <a:xfrm>
            <a:off x="6429388" y="5715016"/>
            <a:ext cx="2428892" cy="857256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CC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комфортности проживания на территории Томского района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Куб 33"/>
          <p:cNvSpPr/>
          <p:nvPr/>
        </p:nvSpPr>
        <p:spPr>
          <a:xfrm>
            <a:off x="714348" y="5786454"/>
            <a:ext cx="2571768" cy="785818"/>
          </a:xfrm>
          <a:prstGeom prst="cube">
            <a:avLst/>
          </a:prstGeom>
          <a:solidFill>
            <a:srgbClr val="FFFF99"/>
          </a:solidFill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«Социальное развитие Томского района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Куб 34"/>
          <p:cNvSpPr/>
          <p:nvPr/>
        </p:nvSpPr>
        <p:spPr>
          <a:xfrm>
            <a:off x="214282" y="4786322"/>
            <a:ext cx="2571768" cy="928694"/>
          </a:xfrm>
          <a:prstGeom prst="cube">
            <a:avLst/>
          </a:prstGeom>
          <a:solidFill>
            <a:srgbClr val="EBFAFF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сельскохозяйственного производства Томского района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071802" y="4786322"/>
            <a:ext cx="2500330" cy="928694"/>
          </a:xfrm>
          <a:prstGeom prst="cube">
            <a:avLst>
              <a:gd name="adj" fmla="val 259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в Томском районе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уб 36"/>
          <p:cNvSpPr/>
          <p:nvPr/>
        </p:nvSpPr>
        <p:spPr>
          <a:xfrm>
            <a:off x="5857884" y="4786322"/>
            <a:ext cx="2571768" cy="857256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финансами Томского района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уб 37"/>
          <p:cNvSpPr/>
          <p:nvPr/>
        </p:nvSpPr>
        <p:spPr>
          <a:xfrm>
            <a:off x="1785918" y="3929066"/>
            <a:ext cx="2643206" cy="785818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условий охраны труда в Томском районе на 2016-2020 годы»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уб 38"/>
          <p:cNvSpPr/>
          <p:nvPr/>
        </p:nvSpPr>
        <p:spPr>
          <a:xfrm>
            <a:off x="5000628" y="3929066"/>
            <a:ext cx="2786082" cy="785818"/>
          </a:xfrm>
          <a:prstGeom prst="cube">
            <a:avLst/>
          </a:prstGeom>
          <a:solidFill>
            <a:srgbClr val="EBFAFF"/>
          </a:soli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ресурсами Томского района на 2016-2020 годы»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Куб 39"/>
          <p:cNvSpPr/>
          <p:nvPr/>
        </p:nvSpPr>
        <p:spPr>
          <a:xfrm>
            <a:off x="3143240" y="2928934"/>
            <a:ext cx="3143272" cy="857256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 Развитие малого и среднего предпринимательства в Томском районе на 2016-2020годы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Горизонтальный свиток 41"/>
          <p:cNvSpPr/>
          <p:nvPr/>
        </p:nvSpPr>
        <p:spPr>
          <a:xfrm>
            <a:off x="500034" y="857232"/>
            <a:ext cx="8215370" cy="2357454"/>
          </a:xfrm>
          <a:prstGeom prst="horizontalScroll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2016 года бюджет Томского района формируются в новом «программном» формате на основе муниципальных программ. Это связано со вступившими в силу изменениями в  Бюджетный кодекс РФ. Каждая программа   увязывает бюджетные ассигнования с результатами 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5286412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1071546"/>
            <a:ext cx="78581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на 2018 год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500174"/>
            <a:ext cx="5286412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малого и среднего предпринимательства в Томском районе на 2016-2020 годы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1500174"/>
            <a:ext cx="785818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928802"/>
            <a:ext cx="528641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условий охраны труда в Томском районе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1928802"/>
            <a:ext cx="78581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428868"/>
            <a:ext cx="528641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ресурсами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2428868"/>
            <a:ext cx="78581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1357,0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928934"/>
            <a:ext cx="528641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финансами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2928934"/>
            <a:ext cx="78581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115812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429000"/>
            <a:ext cx="5286412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сельскохозяйственного производства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3429000"/>
            <a:ext cx="78581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71411,9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000504"/>
            <a:ext cx="528641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в Томском районе на 2016-2020 годы»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4000504"/>
            <a:ext cx="78581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1196031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4500570"/>
            <a:ext cx="528641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«Социальное развитие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000636"/>
            <a:ext cx="528641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информационного общества в Томском районе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5429264"/>
            <a:ext cx="528641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комфортности проживания на территории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5929330"/>
            <a:ext cx="528641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43702" y="4500570"/>
            <a:ext cx="78581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117782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5000636"/>
            <a:ext cx="78581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1506,0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43702" y="5429264"/>
            <a:ext cx="78581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85800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43702" y="5929330"/>
            <a:ext cx="78581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1 590 581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071546"/>
            <a:ext cx="35715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500174"/>
            <a:ext cx="357158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928802"/>
            <a:ext cx="35715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2428868"/>
            <a:ext cx="35715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2928934"/>
            <a:ext cx="35715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3429000"/>
            <a:ext cx="35715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4000504"/>
            <a:ext cx="35715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4500570"/>
            <a:ext cx="35715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00636"/>
            <a:ext cx="35715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5429264"/>
            <a:ext cx="35715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5929330"/>
            <a:ext cx="35715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285728"/>
            <a:ext cx="8858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29520" y="1071546"/>
            <a:ext cx="857256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на 2019 год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286776" y="1071546"/>
            <a:ext cx="857224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на 2020 год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29520" y="1500174"/>
            <a:ext cx="8572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286776" y="1500174"/>
            <a:ext cx="857224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429520" y="1928802"/>
            <a:ext cx="85725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86776" y="1928802"/>
            <a:ext cx="857224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9520" y="2428868"/>
            <a:ext cx="857256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1280,0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286776" y="2428868"/>
            <a:ext cx="857224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1310,0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29520" y="2928934"/>
            <a:ext cx="85725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96129,6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286776" y="2928934"/>
            <a:ext cx="857224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106331,2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429520" y="3429000"/>
            <a:ext cx="857256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70911,9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86776" y="3429000"/>
            <a:ext cx="857224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71111,9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429520" y="4000504"/>
            <a:ext cx="85725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1059676,5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286776" y="4000504"/>
            <a:ext cx="857224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46107.8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429520" y="4500570"/>
            <a:ext cx="857256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116034,3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286776" y="4500570"/>
            <a:ext cx="857224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116590,6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429520" y="5000636"/>
            <a:ext cx="857256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1420,0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429520" y="5429264"/>
            <a:ext cx="857256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49240,2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429520" y="5929330"/>
            <a:ext cx="857256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1 395 4</a:t>
            </a:r>
            <a:r>
              <a:rPr lang="en-US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286776" y="5000636"/>
            <a:ext cx="857224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1430,0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286776" y="5429264"/>
            <a:ext cx="857224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50460,2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286776" y="5929330"/>
            <a:ext cx="857224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1 39</a:t>
            </a:r>
            <a:r>
              <a:rPr lang="en-US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131,7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72462" y="785794"/>
            <a:ext cx="1185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тыс. руб.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643570" y="1500174"/>
            <a:ext cx="1000132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982,7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643570" y="1071546"/>
            <a:ext cx="1000132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Ожидаемое на 2017 год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643570" y="1928802"/>
            <a:ext cx="100013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295,0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643570" y="2428868"/>
            <a:ext cx="100013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1636,0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43570" y="2928934"/>
            <a:ext cx="100013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124881,1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643570" y="3429000"/>
            <a:ext cx="1000132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80917,5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643570" y="4000504"/>
            <a:ext cx="100013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1458118,0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43570" y="4500570"/>
            <a:ext cx="100013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185498,0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643570" y="5000636"/>
            <a:ext cx="100013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2487,0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643570" y="5429264"/>
            <a:ext cx="100013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320843,6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643570" y="5929330"/>
            <a:ext cx="100013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2 175 659,0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Программные  и  непрограммные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86050" y="4920233"/>
          <a:ext cx="6143667" cy="16359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98542"/>
                <a:gridCol w="1000152"/>
                <a:gridCol w="1023945"/>
                <a:gridCol w="1023945"/>
                <a:gridCol w="1097083"/>
              </a:tblGrid>
              <a:tr h="3929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(тыс. руб.)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(тыс. руб.)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(тыс.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(тыс. руб.)</a:t>
                      </a:r>
                    </a:p>
                  </a:txBody>
                  <a:tcPr/>
                </a:tc>
              </a:tr>
              <a:tr h="3929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Программные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2 175 659,0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1 590 581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1 395 462,5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1 394 131,7</a:t>
                      </a:r>
                      <a:endParaRPr lang="ru-RU" sz="1200" dirty="0"/>
                    </a:p>
                  </a:txBody>
                  <a:tcPr/>
                </a:tc>
              </a:tr>
              <a:tr h="3929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207 565,9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188 771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159 297,0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166 128,4</a:t>
                      </a:r>
                      <a:endParaRPr lang="ru-RU" sz="1200" dirty="0"/>
                    </a:p>
                  </a:txBody>
                  <a:tcPr/>
                </a:tc>
              </a:tr>
              <a:tr h="3929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2 383 224,9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779 352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1 554 759,5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1 560 260,1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857488" y="1143000"/>
          <a:ext cx="6072230" cy="3767138"/>
        </p:xfrm>
        <a:graphic>
          <a:graphicData uri="http://schemas.openxmlformats.org/presentationml/2006/ole">
            <p:oleObj spid="_x0000_s73730" name="Диаграмма" r:id="rId3" imgW="5915001" imgH="3781554" progId="MSGraph.Chart.8">
              <p:embed followColorScheme="full"/>
            </p:oleObj>
          </a:graphicData>
        </a:graphic>
      </p:graphicFrame>
      <p:pic>
        <p:nvPicPr>
          <p:cNvPr id="73731" name="Picture 3" descr="C:\Users\Ilavskaya\Desktop\картинки бюджет\depositphotos_24121557-stock-photo-3d-accounting-concep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278605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357158" y="142852"/>
            <a:ext cx="8358246" cy="2271722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571744"/>
            <a:ext cx="8215370" cy="335758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Управление финансов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Администрации Томского района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 8-00 до 17-00,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перерыв с 12-30 до 13-30.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г. Томск,  пр. Фрунзе 59 «а»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Тел. 44-23-66, факс  44-23-70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reception@regtom.ru</a:t>
            </a:r>
            <a:endParaRPr lang="ru-RU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Т            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Площадь Томского района составляет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10 064,2 км²,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 состав Томского района входят 19 сельских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поселений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0"/>
            <a:ext cx="69294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Томский район</a:t>
            </a:r>
            <a:endParaRPr lang="ru-RU" sz="32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Documents\Desktop\Лучший Мо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625" b="97917" l="1446" r="9855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4857752" cy="5715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8290140">
            <a:off x="-802426" y="3296708"/>
            <a:ext cx="51147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Томский район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8" name="Picture 2" descr="http://smo-tomsk.ru/files/Izobrajeniya/2014/Luk_yano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2264" y="142853"/>
            <a:ext cx="2356090" cy="33575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57488" y="928670"/>
            <a:ext cx="364333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Глава Томского района</a:t>
            </a:r>
          </a:p>
          <a:p>
            <a:pPr algn="ctr"/>
            <a:r>
              <a:rPr lang="ru-RU" sz="1200" b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Владимир Евгеньевич</a:t>
            </a:r>
          </a:p>
          <a:p>
            <a:pPr algn="ctr"/>
            <a:r>
              <a:rPr lang="ru-RU" sz="12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Лукьянов</a:t>
            </a:r>
            <a:endParaRPr lang="ru-RU" sz="1200" b="1" cap="all" spc="0" dirty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ttp://upload.wikimedia.org/wikipedia/commons/thumb/0/0f/Tomsky_district_of_Tomsk_Oblast_coat_of_arms.jpg/91px-Tomsky_district_of_Tomsk_Oblast_coat_of_a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24" cy="1102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Прямоугольник 11"/>
          <p:cNvSpPr/>
          <p:nvPr/>
        </p:nvSpPr>
        <p:spPr>
          <a:xfrm>
            <a:off x="3786182" y="4714884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Численность населения района  -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73,5 тыс.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F5B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214555"/>
            <a:ext cx="2857520" cy="175432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2214554"/>
            <a:ext cx="1643074" cy="166199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endParaRPr lang="ru-RU" dirty="0" smtClean="0"/>
          </a:p>
          <a:p>
            <a:r>
              <a:rPr lang="ru-RU" b="1" dirty="0" smtClean="0"/>
              <a:t> 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2136339"/>
            <a:ext cx="3571868" cy="196977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(образование, здравоохранение,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социальные льготы, другие направления социальных гарантий населению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500570"/>
            <a:ext cx="1714512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3357562"/>
            <a:ext cx="3071834" cy="714380"/>
          </a:xfrm>
          <a:prstGeom prst="rect">
            <a:avLst/>
          </a:prstGeom>
          <a:solidFill>
            <a:srgbClr val="94E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 НАЛОГОПЛАТЕЛЬЩИК </a:t>
            </a:r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071678"/>
            <a:ext cx="2286016" cy="642942"/>
          </a:xfrm>
          <a:prstGeom prst="rect">
            <a:avLst/>
          </a:prstGeom>
          <a:solidFill>
            <a:srgbClr val="17F5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 ПОЛУЧАТЕЛЬ СОЦИАЛЬНЫХ ГАРАНТИЙ </a:t>
            </a:r>
          </a:p>
          <a:p>
            <a:endParaRPr lang="ru-RU" dirty="0" smtClean="0"/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5429256" y="1500174"/>
            <a:ext cx="2214578" cy="500066"/>
          </a:xfrm>
          <a:prstGeom prst="curvedDownArrow">
            <a:avLst/>
          </a:prstGeom>
          <a:solidFill>
            <a:srgbClr val="17F5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2143108" y="4143380"/>
            <a:ext cx="2286016" cy="571504"/>
          </a:xfrm>
          <a:prstGeom prst="curvedUpArrow">
            <a:avLst/>
          </a:prstGeom>
          <a:solidFill>
            <a:srgbClr val="94E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214290"/>
            <a:ext cx="9001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Гражданин, его участие в бюджетном процессе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3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Структура бюджетной системы Российской Федерации </a:t>
            </a:r>
            <a:endParaRPr lang="ru-RU" sz="2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428736"/>
            <a:ext cx="271464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786182" y="1785926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БЮДЖЕТ имеет каждое публично-правовое образование: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1475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1) </a:t>
            </a:r>
            <a:r>
              <a:rPr lang="ru-RU" i="1" dirty="0" smtClean="0"/>
              <a:t>Российская Федерация - </a:t>
            </a:r>
            <a:r>
              <a:rPr lang="ru-RU" b="1" i="1" dirty="0" smtClean="0"/>
              <a:t>федеральный бюджет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286256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2) </a:t>
            </a:r>
            <a:r>
              <a:rPr lang="ru-RU" i="1" dirty="0" smtClean="0"/>
              <a:t>субъекты Российской Федерации – </a:t>
            </a:r>
            <a:r>
              <a:rPr lang="ru-RU" b="1" i="1" dirty="0" smtClean="0"/>
              <a:t>региональный, краевой, республиканский бюджеты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229493"/>
            <a:ext cx="650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3) </a:t>
            </a:r>
            <a:r>
              <a:rPr lang="ru-RU" i="1" dirty="0" smtClean="0"/>
              <a:t>муниципальные районы, городские округа, городские и сельские поселения – </a:t>
            </a:r>
            <a:r>
              <a:rPr lang="ru-RU" b="1" i="1" dirty="0" smtClean="0"/>
              <a:t>местные бюджеты </a:t>
            </a:r>
            <a:endParaRPr lang="ru-RU" dirty="0"/>
          </a:p>
        </p:txBody>
      </p:sp>
      <p:pic>
        <p:nvPicPr>
          <p:cNvPr id="10241" name="Picture 1" descr="C:\Users\Ilavskaya\Desktop\картинки бюджет\calculo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4071942"/>
            <a:ext cx="2238406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00108"/>
            <a:ext cx="1928825" cy="116955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643182"/>
            <a:ext cx="1649724" cy="106203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785795"/>
            <a:ext cx="57150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бывают: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собственные -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бюджетной системы РФ в виде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ДОТАЦИЙ, СУБСИДИЙ, СУБВЕНЦИЙ, ИНЫХ МЕЖБЮДЖЕТНЫХ ТРАНСФЕРТОВ 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428868"/>
            <a:ext cx="56436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– совокупность средств, направляемых на оказание государственных (муниципальных) услуг, социальное обеспечение населения, бюджетные инвестиции, предоставление межбюджетных трансфертов, обслуживание государственного (муниципального) долга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42900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507347"/>
            <a:ext cx="1285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643447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43578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714884"/>
            <a:ext cx="2000264" cy="78581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714884"/>
            <a:ext cx="1785950" cy="78581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214282" y="142853"/>
            <a:ext cx="89297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бюджета: доходы, расходы, дефицит (профицит) </a:t>
            </a:r>
            <a:endParaRPr lang="ru-RU" sz="2400" b="1" cap="all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5786454"/>
            <a:ext cx="2000264" cy="78581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786454"/>
            <a:ext cx="1857388" cy="757753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8" name="Стрелка вправо 27"/>
          <p:cNvSpPr/>
          <p:nvPr/>
        </p:nvSpPr>
        <p:spPr>
          <a:xfrm>
            <a:off x="2071670" y="4929198"/>
            <a:ext cx="35719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071670" y="5929330"/>
            <a:ext cx="35719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инус 30"/>
          <p:cNvSpPr/>
          <p:nvPr/>
        </p:nvSpPr>
        <p:spPr>
          <a:xfrm>
            <a:off x="4572000" y="5857892"/>
            <a:ext cx="571504" cy="642942"/>
          </a:xfrm>
          <a:prstGeom prst="mathMin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инус 31"/>
          <p:cNvSpPr/>
          <p:nvPr/>
        </p:nvSpPr>
        <p:spPr>
          <a:xfrm>
            <a:off x="4572000" y="4786322"/>
            <a:ext cx="571504" cy="642942"/>
          </a:xfrm>
          <a:prstGeom prst="mathMin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 32"/>
          <p:cNvSpPr/>
          <p:nvPr/>
        </p:nvSpPr>
        <p:spPr>
          <a:xfrm>
            <a:off x="7286644" y="4857760"/>
            <a:ext cx="571504" cy="500066"/>
          </a:xfrm>
          <a:prstGeom prst="mathEqua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>
            <a:off x="7286644" y="5929330"/>
            <a:ext cx="571504" cy="500066"/>
          </a:xfrm>
          <a:prstGeom prst="mathEqua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357158" y="4071942"/>
            <a:ext cx="1571636" cy="2643206"/>
          </a:xfrm>
          <a:prstGeom prst="round2Same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Результат исполнения бюджета = 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Доходы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«минус»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Расходы</a:t>
            </a:r>
          </a:p>
          <a:p>
            <a:endParaRPr lang="ru-RU" b="1" dirty="0" smtClean="0"/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8001024" y="4643446"/>
            <a:ext cx="1000132" cy="928694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– 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расходов над доходами 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8001024" y="5715016"/>
            <a:ext cx="1000132" cy="928694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– 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2"/>
          <a:ext cx="9144000" cy="688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00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ГЛОССАРИЙ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4429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3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/>
                </a:tc>
              </a:tr>
              <a:tr h="1302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/>
                </a:tc>
              </a:tr>
              <a:tr h="853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</a:t>
                      </a:r>
                    </a:p>
                  </a:txBody>
                  <a:tcPr/>
                </a:tc>
              </a:tr>
              <a:tr h="853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бюджет.</a:t>
                      </a:r>
                    </a:p>
                  </a:txBody>
                  <a:tcPr/>
                </a:tc>
              </a:tr>
              <a:tr h="633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/>
                </a:tc>
              </a:tr>
              <a:tr h="853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419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ГЛОССАРИЙ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414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6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соответствии с настоящим Кодексом в целях организации исполнения бюджета по расходам бюджета и источникам финансирования дефицита бюджета.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54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/>
                </a:tc>
              </a:tr>
              <a:tr h="445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/>
                </a:tc>
              </a:tr>
              <a:tr h="1414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бюджета, если иное не установлено настоящим Кодексом.</a:t>
                      </a:r>
                    </a:p>
                  </a:txBody>
                  <a:tcPr/>
                </a:tc>
              </a:tr>
              <a:tr h="817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4687</TotalTime>
  <Words>2564</Words>
  <PresentationFormat>Экран (4:3)</PresentationFormat>
  <Paragraphs>517</Paragraphs>
  <Slides>35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 Office</vt:lpstr>
      <vt:lpstr>Документ</vt:lpstr>
      <vt:lpstr>Диаграмма</vt:lpstr>
      <vt:lpstr>Слайд 1</vt:lpstr>
      <vt:lpstr>Слайд 2</vt:lpstr>
      <vt:lpstr>                                                              Уважаемые жители Томского района!                         Управление финансов Администрации Томского района предлагает Вам очередную редакцию «Бюджета для граждан»,  подготовленную на основе решения Думы Томского района от 14 декабря 2017 года  №192  «Об утверждении бюджета муниципального образования «Томский район» на  2018 год и плановый период 2019, 2020 годы».      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во время бюджетного года и показать их формы возможного взаимодействия по вопросам расходования общественных финансов.       В настоящем выпуске «Бюджета для граждан» мы познакомим вас с основами формирования бюджета, основными показателями, на которых основывается бюджет, представим общие сведения о доходах, расходах и дефиците бюджета.       Также представим информацию о планируемых объемах расходов на реализацию муниципальных программ Томского района.                                                                                                                                                                                                        Н.Н. Чернова                                                                                                                                                                                               Заместитель Главы                                                                                                                                                                       Администрации Томского района                                                                                                                                                                     – начальник Управления финансов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Основные правовые акты регулирующие в  Томском районе  отношения, возникающие при составлении и исполнении бюджета </vt:lpstr>
      <vt:lpstr>Слайд 12</vt:lpstr>
      <vt:lpstr>Слайд 13</vt:lpstr>
      <vt:lpstr>Слайд 14</vt:lpstr>
      <vt:lpstr>Слайд 15</vt:lpstr>
      <vt:lpstr>Слайд 16</vt:lpstr>
      <vt:lpstr>Слайд 17</vt:lpstr>
      <vt:lpstr>Структура доходов Томского района</vt:lpstr>
      <vt:lpstr>Слайд 19</vt:lpstr>
      <vt:lpstr>   </vt:lpstr>
      <vt:lpstr>Слайд 21</vt:lpstr>
      <vt:lpstr>  Бюджет Томского района  на 2018 год и плановый период 2019 и 2020 годов  </vt:lpstr>
      <vt:lpstr>  Доходы бюджета Томского района  на 2018 год и плановый период 2019 и 2020 годов                                                     тыс.руб.</vt:lpstr>
      <vt:lpstr>Налоговые доходы бюджета Томского района  на 2018 год и плановый период 2019 и 2020 годов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</dc:title>
  <dc:creator>Илавская Анна Ивановна</dc:creator>
  <cp:lastModifiedBy>Ilavskaya</cp:lastModifiedBy>
  <cp:revision>933</cp:revision>
  <dcterms:created xsi:type="dcterms:W3CDTF">2017-11-14T03:01:15Z</dcterms:created>
  <dcterms:modified xsi:type="dcterms:W3CDTF">2018-01-09T02:11:44Z</dcterms:modified>
</cp:coreProperties>
</file>