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4" r:id="rId3"/>
    <p:sldId id="286" r:id="rId4"/>
    <p:sldId id="290" r:id="rId5"/>
    <p:sldId id="279" r:id="rId6"/>
    <p:sldId id="260" r:id="rId7"/>
    <p:sldId id="259" r:id="rId8"/>
    <p:sldId id="285" r:id="rId9"/>
    <p:sldId id="288" r:id="rId10"/>
    <p:sldId id="262" r:id="rId11"/>
    <p:sldId id="264" r:id="rId12"/>
    <p:sldId id="283" r:id="rId13"/>
    <p:sldId id="289" r:id="rId14"/>
    <p:sldId id="267" r:id="rId15"/>
    <p:sldId id="26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FF00"/>
    <a:srgbClr val="00FFFF"/>
    <a:srgbClr val="660033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452" autoAdjust="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Pt>
            <c:idx val="0"/>
            <c:explosion val="33"/>
          </c:dPt>
          <c:dPt>
            <c:idx val="1"/>
            <c:explosion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6823841553799871E-2"/>
                  <c:y val="7.5517488213659903E-2"/>
                </c:manualLayout>
              </c:layout>
              <c:showPercent val="1"/>
            </c:dLbl>
            <c:dLbl>
              <c:idx val="1"/>
              <c:layout>
                <c:manualLayout>
                  <c:x val="7.1754280647344154E-2"/>
                  <c:y val="-0.21266128567784875"/>
                </c:manualLayout>
              </c:layout>
              <c:showPercent val="1"/>
            </c:dLbl>
            <c:showPercent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368.1</c:v>
                </c:pt>
                <c:pt idx="1">
                  <c:v>1864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showPercent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128966249182676"/>
          <c:y val="0.32465325673606943"/>
          <c:w val="0.31901343568103557"/>
          <c:h val="0.3463997663134331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bubbleChart>
        <c:bubbleScale val="100"/>
        <c:axId val="154216320"/>
        <c:axId val="154217856"/>
      </c:bubbleChart>
      <c:valAx>
        <c:axId val="154216320"/>
        <c:scaling>
          <c:orientation val="minMax"/>
        </c:scaling>
        <c:axPos val="b"/>
        <c:tickLblPos val="nextTo"/>
        <c:crossAx val="154217856"/>
        <c:crosses val="autoZero"/>
        <c:crossBetween val="midCat"/>
      </c:valAx>
      <c:valAx>
        <c:axId val="154217856"/>
        <c:scaling>
          <c:orientation val="minMax"/>
        </c:scaling>
        <c:axPos val="l"/>
        <c:majorGridlines/>
        <c:tickLblPos val="nextTo"/>
        <c:crossAx val="154216320"/>
        <c:crosses val="autoZero"/>
        <c:crossBetween val="midCat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brightRoom" dir="tl">
                <a:rot lat="0" lon="0" rev="5400000"/>
              </a:lightRig>
            </a:scene3d>
            <a:sp3d>
              <a:bevelT w="25400" h="50800"/>
              <a:contourClr>
                <a:srgbClr val="000000"/>
              </a:contourClr>
            </a:sp3d>
          </c:spPr>
          <c:explosion val="34"/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FFFF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AB2591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brightRoom" dir="tl">
                  <a:rot lat="0" lon="0" rev="5400000"/>
                </a:lightRig>
              </a:scene3d>
              <a:sp3d>
                <a:bevelT w="25400" h="50800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НДФЛ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81,8 %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Акцизы
3,1 %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Налог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, взимаемый с применением упрощенной системы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налогообложения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9,4</a:t>
                    </a:r>
                    <a:r>
                      <a:rPr lang="ru-RU" sz="11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Единый налог на вмененный доход для отдельных видов деятельности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3,6</a:t>
                    </a:r>
                    <a:r>
                      <a:rPr lang="ru-RU" sz="11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 Налог 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на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добычу общераспространенных  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полезных ископаемых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1,9</a:t>
                    </a:r>
                    <a:r>
                      <a:rPr lang="ru-RU" sz="11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Прочие 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налоговые поступления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0,2 %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Налог, взимаемый с применением упрощенной системы налогооблажения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Налог на добычуобщераспространенных  полезных ископаемых</c:v>
                </c:pt>
                <c:pt idx="5">
                  <c:v>Прочие 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217.7</c:v>
                </c:pt>
                <c:pt idx="1">
                  <c:v>12.2</c:v>
                </c:pt>
                <c:pt idx="2">
                  <c:v>19.399999999999999</c:v>
                </c:pt>
                <c:pt idx="3">
                  <c:v>10.6</c:v>
                </c:pt>
                <c:pt idx="4">
                  <c:v>9.6</c:v>
                </c:pt>
                <c:pt idx="5">
                  <c:v>1.4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594010981854743"/>
          <c:y val="0.16377176050599171"/>
          <c:w val="0.48119780362905318"/>
          <c:h val="0.747807397531633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 contourW="12700">
                <a:bevelT w="25400" h="50800" prst="angle"/>
                <a:contourClr>
                  <a:schemeClr val="accent1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0000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6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19941889409728514"/>
                  <c:y val="3.843816940488179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арендная плата за земельные участки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59,6%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9.4298856898715464E-2"/>
                  <c:y val="0.132131207329281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имущества
</a:t>
                    </a:r>
                    <a:r>
                      <a:rPr lang="ru-RU" dirty="0" smtClean="0"/>
                      <a:t>2,6 %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3652008369677821"/>
                  <c:y val="-0.2834814993610056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среду.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13%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3449181229816792"/>
                  <c:y val="0.389186465224433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Продажа земельных участков
</a:t>
                    </a:r>
                    <a:r>
                      <a:rPr lang="ru-RU" dirty="0" smtClean="0"/>
                      <a:t>18,4%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18859771379743184"/>
                  <c:y val="-8.648588116098403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Штрафы 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  санкции 4,5%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2.0096477699726251E-2"/>
                  <c:y val="0.213812317314655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Прочие </a:t>
                    </a:r>
                    <a:r>
                      <a:rPr lang="ru-RU" sz="1100" dirty="0">
                        <a:latin typeface="Times New Roman" pitchFamily="18" charset="0"/>
                        <a:cs typeface="Times New Roman" pitchFamily="18" charset="0"/>
                      </a:rPr>
                      <a:t>неналоговые доходы
</a:t>
                    </a:r>
                    <a:r>
                      <a:rPr lang="ru-RU" sz="1100" dirty="0" smtClean="0">
                        <a:latin typeface="Times New Roman" pitchFamily="18" charset="0"/>
                        <a:cs typeface="Times New Roman" pitchFamily="18" charset="0"/>
                      </a:rPr>
                      <a:t>0,6%</a:t>
                    </a:r>
                    <a:endParaRPr lang="ru-RU" sz="11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20405654279722099"/>
                  <c:y val="-0.172971762321968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Невыясненные</a:t>
                    </a:r>
                    <a:r>
                      <a:rPr lang="ru-RU" baseline="0" dirty="0" smtClean="0"/>
                      <a:t> поступления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0.32154364319562068"/>
                  <c:y val="-7.4977508374299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Плата </a:t>
                    </a:r>
                    <a:r>
                      <a:rPr lang="ru-RU" dirty="0"/>
                      <a:t>за увеличение площади земельных участков находящихся в собственности</a:t>
                    </a:r>
                    <a:r>
                      <a:rPr lang="ru-RU" dirty="0" smtClean="0"/>
                      <a:t>, государственная </a:t>
                    </a:r>
                    <a:r>
                      <a:rPr lang="ru-RU" dirty="0"/>
                      <a:t>собственность на которые не разграничена и которые расположены в границах сельских поселений
</a:t>
                    </a:r>
                    <a:r>
                      <a:rPr lang="ru-RU" dirty="0" smtClean="0"/>
                      <a:t>1,2</a:t>
                    </a:r>
                    <a:r>
                      <a:rPr lang="ru-RU" dirty="0"/>
                      <a:t>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среду.</c:v>
                </c:pt>
                <c:pt idx="3">
                  <c:v>Продажа земельных участков</c:v>
                </c:pt>
                <c:pt idx="4">
                  <c:v>Штрафы  , санкции</c:v>
                </c:pt>
                <c:pt idx="5">
                  <c:v>Прочие неналоговые доходы</c:v>
                </c:pt>
                <c:pt idx="6">
                  <c:v>Доход от реализации имущества</c:v>
                </c:pt>
                <c:pt idx="7">
                  <c:v>Плата за увеличение площади земельных участков находящихся в собственности,государственная собственность на которые не разграничена и которые расположены в границах сельских поселений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39.5</c:v>
                </c:pt>
                <c:pt idx="1">
                  <c:v>1.9000000000000001</c:v>
                </c:pt>
                <c:pt idx="2">
                  <c:v>19.2</c:v>
                </c:pt>
                <c:pt idx="3">
                  <c:v>16.600000000000001</c:v>
                </c:pt>
                <c:pt idx="4">
                  <c:v>5.7</c:v>
                </c:pt>
                <c:pt idx="5">
                  <c:v>6.0000000000000032E-2</c:v>
                </c:pt>
                <c:pt idx="6">
                  <c:v>1.1000000000000001</c:v>
                </c:pt>
                <c:pt idx="7">
                  <c:v>1.5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explosion val="29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0000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Pt>
            <c:idx val="8"/>
            <c:spPr>
              <a:solidFill>
                <a:schemeClr val="bg1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4028382117335129"/>
                  <c:y val="-0.150268549166896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64,1%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1.0425058996628865E-2"/>
                  <c:y val="0.122334887094313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  <a:r>
                      <a:rPr lang="ru-RU" dirty="0"/>
                      <a:t>кинематография
</a:t>
                    </a:r>
                    <a:r>
                      <a:rPr lang="ru-RU" dirty="0" smtClean="0"/>
                      <a:t>2,8 %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политика
</a:t>
                    </a:r>
                    <a:r>
                      <a:rPr lang="ru-RU" smtClean="0"/>
                      <a:t>4%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Физическая культура и спорт
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  <a:r>
                      <a:rPr lang="ru-RU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1.6488604686351913E-4"/>
                  <c:y val="-0.1319848764011204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Национальная 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экономика
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8,5</a:t>
                    </a:r>
                    <a:r>
                      <a:rPr lang="ru-RU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5.6163232701305563E-2"/>
                  <c:y val="-3.21804797475260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ЖКХ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8,1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расходы
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5,9%</a:t>
                    </a:r>
                    <a:endParaRPr lang="ru-RU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b="1">
                        <a:latin typeface="Times New Roman" pitchFamily="18" charset="0"/>
                        <a:cs typeface="Times New Roman" pitchFamily="18" charset="0"/>
                      </a:rPr>
                      <a:t>Национальная оборона 
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ru-RU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8"/>
              <c:delete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трансферты 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5,9</a:t>
                    </a:r>
                    <a:r>
                      <a:rPr lang="ru-RU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расходы</c:v>
                </c:pt>
                <c:pt idx="7">
                  <c:v>Национальная оборона 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1189.0999999999999</c:v>
                </c:pt>
                <c:pt idx="1">
                  <c:v>42.5</c:v>
                </c:pt>
                <c:pt idx="2">
                  <c:v>87.7</c:v>
                </c:pt>
                <c:pt idx="3">
                  <c:v>10.6</c:v>
                </c:pt>
                <c:pt idx="4">
                  <c:v>206.7</c:v>
                </c:pt>
                <c:pt idx="5">
                  <c:v>122.1</c:v>
                </c:pt>
                <c:pt idx="6">
                  <c:v>133.4</c:v>
                </c:pt>
                <c:pt idx="7">
                  <c:v>3.3</c:v>
                </c:pt>
                <c:pt idx="8">
                  <c:v>2.2999999999999998</c:v>
                </c:pt>
                <c:pt idx="9">
                  <c:v>129.6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617341463850418E-2"/>
          <c:y val="0.1847835764715457"/>
          <c:w val="0.83019440609469175"/>
          <c:h val="0.7552184581578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программных расходов бюджета Томского района</c:v>
                </c:pt>
              </c:strCache>
            </c:strRef>
          </c:tx>
          <c:explosion val="17"/>
          <c:dPt>
            <c:idx val="0"/>
            <c:explosion val="3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7058602476233461"/>
                  <c:y val="-8.73005758001179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расходы</a:t>
                    </a:r>
                    <a:r>
                      <a:rPr lang="ru-RU"/>
                      <a:t>
</a:t>
                    </a:r>
                    <a:r>
                      <a:rPr lang="ru-RU" smtClean="0"/>
                      <a:t>91,5%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8.1256708205807965E-2"/>
                  <c:y val="3.15525443040550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Непрограммные расходы
</a:t>
                    </a:r>
                    <a:r>
                      <a:rPr lang="ru-RU" dirty="0" smtClean="0"/>
                      <a:t>8,5%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1629.5</c:v>
                </c:pt>
                <c:pt idx="1">
                  <c:v>172.3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0.34783</cdr:x>
      <cdr:y>0.17568</cdr:y>
    </cdr:from>
    <cdr:to>
      <cdr:x>0.41739</cdr:x>
      <cdr:y>0.24324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2857552" y="928717"/>
          <a:ext cx="571461" cy="3571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0.26087</cdr:x>
      <cdr:y>0.75676</cdr:y>
    </cdr:from>
    <cdr:to>
      <cdr:x>0.33913</cdr:x>
      <cdr:y>0.83784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2143140" y="4000528"/>
          <a:ext cx="64294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0.71304</cdr:x>
      <cdr:y>0.54054</cdr:y>
    </cdr:from>
    <cdr:to>
      <cdr:x>0.7913</cdr:x>
      <cdr:y>0.55405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6143669" y="2571769"/>
          <a:ext cx="71437" cy="6429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</cdr:x>
      <cdr:y>0.10811</cdr:y>
    </cdr:from>
    <cdr:to>
      <cdr:x>0.46198</cdr:x>
      <cdr:y>0.1748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3286148" y="571504"/>
          <a:ext cx="509202" cy="3525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0.48696</cdr:x>
      <cdr:y>0.09459</cdr:y>
    </cdr:from>
    <cdr:to>
      <cdr:x>0.62609</cdr:x>
      <cdr:y>0.19141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V="1">
          <a:off x="4000557" y="500066"/>
          <a:ext cx="1142980" cy="5118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0.63478</cdr:x>
      <cdr:y>0.09459</cdr:y>
    </cdr:from>
    <cdr:to>
      <cdr:x>0.66087</cdr:x>
      <cdr:y>0.10324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>
          <a:off x="5214974" y="500066"/>
          <a:ext cx="214314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0.36522</cdr:x>
      <cdr:y>0.10811</cdr:y>
    </cdr:from>
    <cdr:to>
      <cdr:x>0.40037</cdr:x>
      <cdr:y>0.10847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>
          <a:off x="3000396" y="571504"/>
          <a:ext cx="288770" cy="19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CF08-9521-4874-A15F-73F1A49FC95B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EAED-D279-4DA0-87E4-C4BF5179A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DEAED-D279-4DA0-87E4-C4BF5179A6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5296-CD1F-4A8D-A6E5-1F8D5C8DE7C7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BF74-45E1-4B06-B309-56B27F15F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package" Target="../embeddings/_________Microsoft_Office_Word6.docx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Отчет </a:t>
            </a:r>
            <a:br>
              <a:rPr lang="ru-RU" dirty="0" smtClean="0"/>
            </a:br>
            <a:r>
              <a:rPr lang="ru-RU" dirty="0" smtClean="0"/>
              <a:t>об исполнении бюджета Томского района </a:t>
            </a:r>
            <a:br>
              <a:rPr lang="ru-RU" dirty="0" smtClean="0"/>
            </a:br>
            <a:r>
              <a:rPr lang="ru-RU" dirty="0" smtClean="0"/>
              <a:t>за 2017 год</a:t>
            </a:r>
            <a:endParaRPr lang="ru-RU" dirty="0"/>
          </a:p>
        </p:txBody>
      </p:sp>
      <p:pic>
        <p:nvPicPr>
          <p:cNvPr id="3" name="Picture 6" descr="http://upload.wikimedia.org/wikipedia/commons/thumb/0/0f/Tomsky_district_of_Tomsk_Oblast_coat_of_arms.jpg/91px-Tomsky_district_of_Tomsk_Oblast_coat_of_a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1071570" cy="152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бюджета Томского района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85791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4786346" cy="357190"/>
          </a:xfrm>
          <a:prstGeom prst="rect">
            <a:avLst/>
          </a:prstGeom>
          <a:solidFill>
            <a:srgbClr val="80008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857232"/>
            <a:ext cx="1285884" cy="357190"/>
          </a:xfrm>
          <a:prstGeom prst="rect">
            <a:avLst/>
          </a:prstGeom>
          <a:solidFill>
            <a:srgbClr val="80008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 2017 год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14422"/>
            <a:ext cx="47863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14422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142 368,4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714488"/>
            <a:ext cx="47863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714488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3 300,6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643182"/>
            <a:ext cx="478634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2643182"/>
            <a:ext cx="128588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200 378,8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143248"/>
            <a:ext cx="478634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3143248"/>
            <a:ext cx="1285884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1 515 339,0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3571876"/>
            <a:ext cx="47863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2066" y="3571876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69 403,4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4000504"/>
            <a:ext cx="478634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4000504"/>
            <a:ext cx="1285884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113 746,8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4429132"/>
            <a:ext cx="47863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4429132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13 396,6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4857760"/>
            <a:ext cx="47863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72066" y="4857760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743,6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5357826"/>
            <a:ext cx="47863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066" y="5357826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140 007,8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5786454"/>
            <a:ext cx="47863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72066" y="5786454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2 400 397,2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8148" y="57148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57950" y="857232"/>
            <a:ext cx="1214446" cy="357190"/>
          </a:xfrm>
          <a:prstGeom prst="rect">
            <a:avLst/>
          </a:prstGeom>
          <a:solidFill>
            <a:srgbClr val="80008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57950" y="1214422"/>
            <a:ext cx="12144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138 201,7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1714488"/>
            <a:ext cx="12144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3 300,6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2643182"/>
            <a:ext cx="1214446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188 603,7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57950" y="3143248"/>
            <a:ext cx="121444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1 501 849,8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3571876"/>
            <a:ext cx="12144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64 668,5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4000504"/>
            <a:ext cx="1214446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93025,2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429132"/>
            <a:ext cx="12144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12 896,6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57950" y="4857760"/>
            <a:ext cx="12144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5357826"/>
            <a:ext cx="1214446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139 018,5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7950" y="5786454"/>
            <a:ext cx="12144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2 341 346,1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72396" y="1214422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72396" y="1714488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2643182"/>
            <a:ext cx="128588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72396" y="3143248"/>
            <a:ext cx="1285884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572396" y="3571876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572396" y="4000504"/>
            <a:ext cx="1285884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572396" y="4429132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572396" y="4857760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572396" y="5357826"/>
            <a:ext cx="128588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72396" y="5786454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72396" y="857232"/>
            <a:ext cx="1285884" cy="357190"/>
          </a:xfrm>
          <a:prstGeom prst="rect">
            <a:avLst/>
          </a:prstGeom>
          <a:solidFill>
            <a:srgbClr val="80008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5720" y="2143116"/>
            <a:ext cx="47863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72066" y="2143116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201 712,2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57950" y="2143116"/>
            <a:ext cx="121444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199 781,5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72396" y="2143116"/>
            <a:ext cx="128588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Томского района  за 2017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47251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71546"/>
            <a:ext cx="578647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1071546"/>
            <a:ext cx="100013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578647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малого и среднего предпринимательства в Томском районе на 2016-2020 годы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1500174"/>
            <a:ext cx="100013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928802"/>
            <a:ext cx="578647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1928802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288,4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428868"/>
            <a:ext cx="578647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2428868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1 601,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928934"/>
            <a:ext cx="578647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292893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123 627,8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429000"/>
            <a:ext cx="578647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3429000"/>
            <a:ext cx="100013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88 498,5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000504"/>
            <a:ext cx="578647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4000504"/>
            <a:ext cx="100013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1 461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500570"/>
            <a:ext cx="578647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578647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5429264"/>
            <a:ext cx="578647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5929330"/>
            <a:ext cx="578647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15206" y="4500570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177 215,0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15206" y="5000636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2 484,0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15206" y="5429264"/>
            <a:ext cx="100013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286 073,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15206" y="5929330"/>
            <a:ext cx="100013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141 964.3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071546"/>
            <a:ext cx="357158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500174"/>
            <a:ext cx="357158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928802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428868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92893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429000"/>
            <a:ext cx="35715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4000504"/>
            <a:ext cx="35715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500570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00636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429264"/>
            <a:ext cx="357158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929330"/>
            <a:ext cx="3571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8072462" y="785794"/>
            <a:ext cx="1185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43636" y="1500174"/>
            <a:ext cx="1071570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982,7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143636" y="1071546"/>
            <a:ext cx="1071570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43636" y="1928802"/>
            <a:ext cx="107157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43636" y="2428868"/>
            <a:ext cx="1071570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1 636,0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43636" y="2928934"/>
            <a:ext cx="107157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124 881,1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43636" y="3429000"/>
            <a:ext cx="107157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88 684,0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43636" y="4000504"/>
            <a:ext cx="107157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1 467 230,1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43636" y="4500570"/>
            <a:ext cx="1071570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185 350,4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43636" y="5000636"/>
            <a:ext cx="1071570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2 487,0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43636" y="5429264"/>
            <a:ext cx="1071570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320 893,7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143636" y="5929330"/>
            <a:ext cx="1071570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2 192 440,1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Программный бюджет за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928662" cy="4286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15338" y="1500174"/>
            <a:ext cx="928662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15338" y="1928802"/>
            <a:ext cx="92866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215338" y="2428868"/>
            <a:ext cx="92866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15338" y="2928934"/>
            <a:ext cx="92866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15338" y="3429000"/>
            <a:ext cx="92866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15338" y="4000504"/>
            <a:ext cx="92866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15338" y="4500570"/>
            <a:ext cx="92866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215338" y="5000636"/>
            <a:ext cx="92866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215338" y="5429264"/>
            <a:ext cx="928662" cy="5000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15338" y="5929330"/>
            <a:ext cx="92866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2643174" y="928670"/>
          <a:ext cx="6215074" cy="5429288"/>
        </p:xfrm>
        <a:graphic>
          <a:graphicData uri="http://schemas.openxmlformats.org/presentationml/2006/ole">
            <p:oleObj spid="_x0000_s32770" name="Диаграмма" r:id="rId3" imgW="5629396" imgH="3552809" progId="MSGraph.Chart.8">
              <p:embed followColorScheme="full"/>
            </p:oleObj>
          </a:graphicData>
        </a:graphic>
      </p:graphicFrame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00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Томский район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52"/>
            <a:ext cx="2428828" cy="328614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Томский район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Программный бюджет за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571500"/>
          <a:ext cx="8786813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857232"/>
            <a:ext cx="7715304" cy="50720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бюджета Томского района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571604" y="2928934"/>
            <a:ext cx="5857916" cy="1285884"/>
          </a:xfrm>
          <a:prstGeom prst="downArrowCallou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финансирования дефицита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1714488"/>
            <a:ext cx="5857916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района на 2017 год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109,4 млн. руб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4572008"/>
            <a:ext cx="600079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на счетах по учету средств бюджета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7158" y="142852"/>
            <a:ext cx="8358246" cy="2271722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571744"/>
            <a:ext cx="8215370" cy="335758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Управление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 8-00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Адрес  электронной почты: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reception@regtom.ru</a:t>
            </a:r>
            <a:endParaRPr lang="ru-RU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0" y="285729"/>
            <a:ext cx="9144000" cy="214314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1285860"/>
            <a:ext cx="1785950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142976" y="1571612"/>
          <a:ext cx="6786611" cy="3781425"/>
        </p:xfrm>
        <a:graphic>
          <a:graphicData uri="http://schemas.openxmlformats.org/presentationml/2006/ole">
            <p:oleObj spid="_x0000_s1026" name="Диаграмма" r:id="rId3" imgW="5629396" imgH="3771755" progId="MSGraph.Chart.8">
              <p:embed followColorScheme="full"/>
            </p:oleObj>
          </a:graphicData>
        </a:graphic>
      </p:graphicFrame>
      <p:pic>
        <p:nvPicPr>
          <p:cNvPr id="5" name="Picture 1" descr="C:\Users\Ilavskaya\Desktop\calculo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2"/>
            <a:ext cx="1643074" cy="164307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1" y="5124154"/>
          <a:ext cx="3500462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3009"/>
                <a:gridCol w="785818"/>
                <a:gridCol w="785818"/>
                <a:gridCol w="785817"/>
              </a:tblGrid>
              <a:tr h="40816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2603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1835,6</a:t>
                      </a:r>
                      <a:endParaRPr lang="ru-RU" sz="1200" dirty="0"/>
                    </a:p>
                  </a:txBody>
                  <a:tcPr/>
                </a:tc>
              </a:tr>
              <a:tr h="1450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1872,3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5143513"/>
          <a:ext cx="785818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85818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1982,5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1927,1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43702" y="5143512"/>
          <a:ext cx="785818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85818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2231,9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64291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Бюджет Томского района 2013-2017 гг.</a:t>
            </a:r>
            <a:endParaRPr lang="ru-RU" sz="2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429520" y="5140397"/>
          <a:ext cx="928694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28694"/>
              </a:tblGrid>
              <a:tr h="4546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7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1779,4</a:t>
                      </a:r>
                    </a:p>
                  </a:txBody>
                  <a:tcPr/>
                </a:tc>
              </a:tr>
              <a:tr h="2727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1779,4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471990" cy="2143140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и расходы Томского района в динамике на 1 жителя (тыс.руб.)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2014-2018 годы.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2000" dirty="0" smtClean="0"/>
              <a:t>Томский район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5720" y="571480"/>
          <a:ext cx="4214843" cy="3500462"/>
        </p:xfrm>
        <a:graphic>
          <a:graphicData uri="http://schemas.openxmlformats.org/presentationml/2006/ole">
            <p:oleObj spid="_x0000_s22530" name="Диаграмма" r:id="rId4" imgW="5619605" imgH="3781554" progId="MSGraph.Chart.8">
              <p:embed followColorScheme="full"/>
            </p:oleObj>
          </a:graphicData>
        </a:graphic>
      </p:graphicFrame>
      <p:pic>
        <p:nvPicPr>
          <p:cNvPr id="22531" name="Picture 3" descr="C:\Users\Ilavskaya\Desktop\мои документы\Бюджет для граждан\картинки бюджет\5528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643338" cy="250033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86183" y="3764683"/>
          <a:ext cx="5143535" cy="273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1"/>
                <a:gridCol w="714380"/>
                <a:gridCol w="785818"/>
                <a:gridCol w="1071570"/>
                <a:gridCol w="928694"/>
                <a:gridCol w="1000132"/>
              </a:tblGrid>
              <a:tr h="995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(млн.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</a:t>
                      </a:r>
                      <a:r>
                        <a:rPr lang="ru-RU" sz="1200" baseline="0" dirty="0" smtClean="0"/>
                        <a:t> (млн. руб.)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Численность населения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 на 1 жителя 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на 1 жителя 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708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71,5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28,3</a:t>
                      </a:r>
                      <a:endParaRPr lang="ru-RU" sz="1200" b="1" dirty="0"/>
                    </a:p>
                  </a:txBody>
                  <a:tcPr/>
                </a:tc>
              </a:tr>
              <a:tr h="2708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71,8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26,1</a:t>
                      </a:r>
                      <a:endParaRPr lang="ru-RU" sz="1200" b="1" dirty="0"/>
                    </a:p>
                  </a:txBody>
                  <a:tcPr/>
                </a:tc>
              </a:tr>
              <a:tr h="2708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72,4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26,6</a:t>
                      </a:r>
                      <a:endParaRPr lang="ru-RU" sz="1200" b="1" dirty="0"/>
                    </a:p>
                  </a:txBody>
                  <a:tcPr/>
                </a:tc>
              </a:tr>
              <a:tr h="27153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73,5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31,9</a:t>
                      </a:r>
                      <a:endParaRPr lang="ru-RU" sz="1200" b="1" dirty="0"/>
                    </a:p>
                  </a:txBody>
                  <a:tcPr/>
                </a:tc>
              </a:tr>
              <a:tr h="631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2018</a:t>
                      </a:r>
                      <a:r>
                        <a:rPr lang="ru-RU" sz="1200" b="1" baseline="0" dirty="0" smtClean="0"/>
                        <a:t> (План)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75,2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57621" y="3571876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85795"/>
            <a:ext cx="7772400" cy="64294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бюджета Томского района в динамике 2014-2017 годы.</a:t>
            </a:r>
            <a:endParaRPr lang="ru-RU" sz="1400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5714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Томский район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77913" y="1600200"/>
          <a:ext cx="7715250" cy="5200650"/>
        </p:xfrm>
        <a:graphic>
          <a:graphicData uri="http://schemas.openxmlformats.org/presentationml/2006/ole">
            <p:oleObj spid="_x0000_s36866" name="Диаграмма" r:id="rId3" imgW="5524404" imgH="372411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доходы за 2017 год.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57620" y="4672035"/>
          <a:ext cx="4829180" cy="2004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7295"/>
                <a:gridCol w="1207295"/>
                <a:gridCol w="1207295"/>
                <a:gridCol w="1207295"/>
              </a:tblGrid>
              <a:tr h="3429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дохода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3429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101,4</a:t>
                      </a:r>
                      <a:endParaRPr lang="ru-RU" sz="1200" dirty="0"/>
                    </a:p>
                  </a:txBody>
                  <a:tcPr/>
                </a:tc>
              </a:tr>
              <a:tr h="3429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120,2</a:t>
                      </a:r>
                      <a:endParaRPr lang="ru-RU" sz="1200" dirty="0"/>
                    </a:p>
                  </a:txBody>
                  <a:tcPr/>
                </a:tc>
              </a:tr>
              <a:tr h="3429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29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2 214,5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</a:pPr>
            <a:r>
              <a:rPr lang="ru-RU" sz="2000" dirty="0" smtClean="0"/>
              <a:t>Томский район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3982998"/>
            <a:ext cx="114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млн.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14348" y="1536405"/>
          <a:ext cx="7858180" cy="295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5072074"/>
          <a:ext cx="6096000" cy="4051300"/>
        </p:xfrm>
        <a:graphic>
          <a:graphicData uri="http://schemas.openxmlformats.org/presentationml/2006/ole">
            <p:oleObj spid="_x0000_s4098" name="Документ" r:id="rId4" imgW="6096794" imgH="40570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1800" dirty="0" smtClean="0"/>
              <a:t>Томский район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22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14348" y="1571612"/>
          <a:ext cx="842965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714356"/>
            <a:ext cx="852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поступило налоговых доходов в 2017 году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287,5 млн. руб.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1800" dirty="0" smtClean="0"/>
              <a:t>Томский район</a:t>
            </a:r>
            <a:endParaRPr lang="ru-RU" sz="1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Всего поступило неналоговых доходов в 2017 году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80,5 млн. руб.</a:t>
            </a:r>
            <a:endParaRPr lang="ru-RU" sz="1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285860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3929852" y="3286918"/>
            <a:ext cx="357190" cy="69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Заголовок 2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Томский район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1864,0 млн. руб.</a:t>
            </a:r>
            <a:endParaRPr lang="ru-RU" sz="2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Томский район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ChangeAspect="1"/>
          </p:cNvGraphicFramePr>
          <p:nvPr>
            <p:ph idx="1"/>
          </p:nvPr>
        </p:nvGraphicFramePr>
        <p:xfrm>
          <a:off x="785787" y="1785926"/>
          <a:ext cx="7643866" cy="4286280"/>
        </p:xfrm>
        <a:graphic>
          <a:graphicData uri="http://schemas.openxmlformats.org/presentationml/2006/ole">
            <p:oleObj spid="_x0000_s3074" name="Диаграмма" r:id="rId3" imgW="5838704" imgH="3924139" progId="MSGraph.Chart.8">
              <p:embed followColorScheme="full"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4" y="1571612"/>
          <a:ext cx="6215106" cy="4286280"/>
        </p:xfrm>
        <a:graphic>
          <a:graphicData uri="http://schemas.openxmlformats.org/presentationml/2006/ole">
            <p:oleObj spid="_x0000_s3076" name="Диаграмма" r:id="rId4" imgW="5838704" imgH="3924139" progId="MSGraph.Chart.8">
              <p:embed followColorScheme="full"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143768" y="4832350"/>
          <a:ext cx="6096000" cy="4051300"/>
        </p:xfrm>
        <a:graphic>
          <a:graphicData uri="http://schemas.openxmlformats.org/presentationml/2006/ole">
            <p:oleObj spid="_x0000_s3078" name="Документ" r:id="rId5" imgW="6087457" imgH="4050563" progId="Word.Document.12">
              <p:embed/>
            </p:oleObj>
          </a:graphicData>
        </a:graphic>
      </p:graphicFrame>
      <p:pic>
        <p:nvPicPr>
          <p:cNvPr id="8" name="Picture 1" descr="C:\Users\Ilavskaya\Desktop\calculo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1492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0" y="285729"/>
            <a:ext cx="9144000" cy="214314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1285860"/>
            <a:ext cx="1785950" cy="50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42844" y="1428736"/>
          <a:ext cx="6786611" cy="3781425"/>
        </p:xfrm>
        <a:graphic>
          <a:graphicData uri="http://schemas.openxmlformats.org/presentationml/2006/ole">
            <p:oleObj spid="_x0000_s24578" name="Диаграмма" r:id="rId3" imgW="5629396" imgH="3771755" progId="MSGraph.Chart.8">
              <p:embed followColorScheme="full"/>
            </p:oleObj>
          </a:graphicData>
        </a:graphic>
      </p:graphicFrame>
      <p:pic>
        <p:nvPicPr>
          <p:cNvPr id="5" name="Picture 1" descr="C:\Users\Ilavskaya\Desktop\calculo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214926"/>
            <a:ext cx="1643074" cy="164307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Томский район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64291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Расходы 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Томского района 2013-2017 гг.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43636" y="4286255"/>
          <a:ext cx="2786082" cy="24288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3041"/>
                <a:gridCol w="1393041"/>
              </a:tblGrid>
              <a:tr h="581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(млн. руб.)</a:t>
                      </a:r>
                      <a:endParaRPr lang="ru-RU" sz="14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2094,8</a:t>
                      </a:r>
                      <a:endParaRPr lang="ru-RU" sz="12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2020,2</a:t>
                      </a:r>
                      <a:endParaRPr lang="ru-RU" sz="12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1872,3</a:t>
                      </a:r>
                      <a:endParaRPr lang="ru-RU" sz="12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1927,1</a:t>
                      </a:r>
                      <a:endParaRPr lang="ru-RU" sz="12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2341,3</a:t>
                      </a:r>
                      <a:endParaRPr lang="ru-RU" sz="1200" dirty="0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1779,4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746</Words>
  <Application>Microsoft Office PowerPoint</Application>
  <PresentationFormat>Экран (4:3)</PresentationFormat>
  <Paragraphs>275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Диаграмма</vt:lpstr>
      <vt:lpstr>Документ</vt:lpstr>
      <vt:lpstr>Отчет  об исполнении бюджета Томского района  за 2017 год</vt:lpstr>
      <vt:lpstr>Слайд 2</vt:lpstr>
      <vt:lpstr>Доходы и расходы Томского района в динамике на 1 жителя (тыс.руб.) 2014-2018 годы.    </vt:lpstr>
      <vt:lpstr>Доходы бюджета Томского района в динамике 2014-2017 годы.</vt:lpstr>
      <vt:lpstr>Всего доходы за 2017 год.</vt:lpstr>
      <vt:lpstr>Томский район</vt:lpstr>
      <vt:lpstr>Томский район</vt:lpstr>
      <vt:lpstr>Безвозмездные поступления  1864,0 млн. руб.</vt:lpstr>
      <vt:lpstr>Слайд 9</vt:lpstr>
      <vt:lpstr>Расходы бюджета Томского района  за 2017 год</vt:lpstr>
      <vt:lpstr>Расходы бюджета Томского района  за 2017 год</vt:lpstr>
      <vt:lpstr>Программный бюджет за 2017 год</vt:lpstr>
      <vt:lpstr>                                                                                                                Томский район</vt:lpstr>
      <vt:lpstr>Программный бюджет за 2017 год</vt:lpstr>
      <vt:lpstr>                                                                                                                              Томский район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Турецкова Виктория Александровна</dc:creator>
  <cp:lastModifiedBy>Ilavskaya</cp:lastModifiedBy>
  <cp:revision>346</cp:revision>
  <dcterms:created xsi:type="dcterms:W3CDTF">2017-05-22T02:58:41Z</dcterms:created>
  <dcterms:modified xsi:type="dcterms:W3CDTF">2018-05-31T02:06:22Z</dcterms:modified>
</cp:coreProperties>
</file>