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20" r:id="rId3"/>
    <p:sldId id="321" r:id="rId4"/>
    <p:sldId id="322" r:id="rId5"/>
    <p:sldId id="323" r:id="rId6"/>
    <p:sldId id="328" r:id="rId7"/>
    <p:sldId id="324" r:id="rId8"/>
    <p:sldId id="326" r:id="rId9"/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6396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383E-2"/>
          <c:w val="0.56562500000000226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239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76E-2"/>
                  <c:y val="3.1605963617125359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543625.1</c:v>
                </c:pt>
                <c:pt idx="1">
                  <c:v>510686.6</c:v>
                </c:pt>
                <c:pt idx="2">
                  <c:v>479021.3</c:v>
                </c:pt>
                <c:pt idx="3">
                  <c:v>510824.5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864E-2"/>
                  <c:y val="1.4117647058823516E-2"/>
                </c:manualLayout>
              </c:layout>
              <c:showVal val="1"/>
            </c:dLbl>
            <c:dLbl>
              <c:idx val="1"/>
              <c:layout>
                <c:manualLayout>
                  <c:x val="6.0415267429188658E-2"/>
                  <c:y val="-3.3245473547905899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86E-3"/>
                </c:manualLayout>
              </c:layout>
              <c:showVal val="1"/>
            </c:dLbl>
            <c:dLbl>
              <c:idx val="3"/>
              <c:layout>
                <c:manualLayout>
                  <c:x val="2.2483167772121958E-2"/>
                  <c:y val="-2.4334213747855011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3857749.2</c:v>
                </c:pt>
                <c:pt idx="1">
                  <c:v>2416397.1999999997</c:v>
                </c:pt>
                <c:pt idx="2">
                  <c:v>1907257.1</c:v>
                </c:pt>
                <c:pt idx="3">
                  <c:v>1836449.2</c:v>
                </c:pt>
              </c:numCache>
            </c:numRef>
          </c:val>
        </c:ser>
        <c:gapDepth val="0"/>
        <c:shape val="box"/>
        <c:axId val="102289408"/>
        <c:axId val="102290944"/>
        <c:axId val="0"/>
      </c:bar3DChart>
      <c:catAx>
        <c:axId val="102289408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290944"/>
        <c:crosses val="autoZero"/>
        <c:auto val="1"/>
        <c:lblAlgn val="ctr"/>
        <c:lblOffset val="100"/>
        <c:tickLblSkip val="1"/>
        <c:tickMarkSkip val="1"/>
      </c:catAx>
      <c:valAx>
        <c:axId val="102290944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289408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394"/>
          <c:w val="0.23829875782411741"/>
          <c:h val="0.27058823529411885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639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292103.30000000005</c:v>
                </c:pt>
                <c:pt idx="1">
                  <c:v>294754.09999999998</c:v>
                </c:pt>
                <c:pt idx="2">
                  <c:v>183641.4</c:v>
                </c:pt>
                <c:pt idx="3">
                  <c:v>173807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4267352185089976E-3"/>
                  <c:y val="-8.3370313866255666E-3"/>
                </c:manualLayout>
              </c:layout>
              <c:showVal val="1"/>
            </c:dLbl>
            <c:dLbl>
              <c:idx val="2"/>
              <c:layout>
                <c:manualLayout>
                  <c:x val="-1.2853470437018018E-3"/>
                  <c:y val="2.0842578466563973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084257846656397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2055352.9</c:v>
                </c:pt>
                <c:pt idx="1">
                  <c:v>527022.20000000007</c:v>
                </c:pt>
                <c:pt idx="2">
                  <c:v>151808</c:v>
                </c:pt>
                <c:pt idx="3">
                  <c:v>89484.3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44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6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1359090.4</c:v>
                </c:pt>
                <c:pt idx="1">
                  <c:v>1473716.5000000002</c:v>
                </c:pt>
                <c:pt idx="2">
                  <c:v>1449430.9000000004</c:v>
                </c:pt>
                <c:pt idx="3">
                  <c:v>1449945.4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1413881748072028E-3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59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93508.800000000003</c:v>
                </c:pt>
                <c:pt idx="1">
                  <c:v>77525</c:v>
                </c:pt>
                <c:pt idx="2">
                  <c:v>78439</c:v>
                </c:pt>
                <c:pt idx="3">
                  <c:v>78946.8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568123393316218E-2"/>
                  <c:y val="-2.0842578466563965E-2"/>
                </c:manualLayout>
              </c:layout>
              <c:showVal val="1"/>
            </c:dLbl>
            <c:dLbl>
              <c:idx val="1"/>
              <c:layout>
                <c:manualLayout>
                  <c:x val="1.1568123393316265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86E-2"/>
                </c:manualLayout>
              </c:layout>
              <c:showVal val="1"/>
            </c:dLbl>
            <c:dLbl>
              <c:idx val="3"/>
              <c:layout>
                <c:manualLayout>
                  <c:x val="5.1413881748072114E-3"/>
                  <c:y val="-2.084257846656404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57693.7</c:v>
                </c:pt>
                <c:pt idx="1">
                  <c:v>43379.4</c:v>
                </c:pt>
                <c:pt idx="2">
                  <c:v>43937.8</c:v>
                </c:pt>
                <c:pt idx="3">
                  <c:v>44265.7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59E-3"/>
                  <c:y val="-1.875832061990766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-15389.1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17656192"/>
        <c:axId val="117686656"/>
        <c:axId val="0"/>
      </c:bar3DChart>
      <c:catAx>
        <c:axId val="117656192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86656"/>
        <c:crosses val="autoZero"/>
        <c:auto val="1"/>
        <c:lblAlgn val="ctr"/>
        <c:lblOffset val="100"/>
        <c:tickLblSkip val="1"/>
        <c:tickMarkSkip val="1"/>
      </c:catAx>
      <c:valAx>
        <c:axId val="117686656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5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815E-2"/>
          <c:w val="0.17967937169807502"/>
          <c:h val="0.80243560732318286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11595625546806652"/>
          <c:y val="0.26650356042765511"/>
          <c:w val="0.68336537620297466"/>
          <c:h val="0.609683275918982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6.1823162729658786E-2"/>
                  <c:y val="-0.12799439550859404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4.8830489938757715E-2"/>
                  <c:y val="2.3077997357919856E-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1.2130413385826768E-2"/>
                  <c:y val="-9.2055789690939124E-2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2.1557031933508306E-2"/>
                  <c:y val="-0.19799861450305389"/>
                </c:manualLayout>
              </c:layout>
              <c:dLblPos val="bestFit"/>
              <c:showCatName val="1"/>
            </c:dLbl>
            <c:dLbl>
              <c:idx val="8"/>
              <c:layout>
                <c:manualLayout>
                  <c:x val="0.12037554680664921"/>
                  <c:y val="-0.22074228259319725"/>
                </c:manualLayout>
              </c:layout>
              <c:dLblPos val="bestFit"/>
              <c:showCatName val="1"/>
            </c:dLbl>
            <c:dLblPos val="bestFit"/>
            <c:showCatName val="1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вопросы (5.8%)</c:v>
                </c:pt>
                <c:pt idx="1">
                  <c:v>Нациоанльная оборона (0.2%)</c:v>
                </c:pt>
                <c:pt idx="2">
                  <c:v>Национальная экономика(12.5%)</c:v>
                </c:pt>
                <c:pt idx="3">
                  <c:v>Жилищно-коммунальное хозяйство(4.8%)</c:v>
                </c:pt>
                <c:pt idx="4">
                  <c:v>Образование(65.5%)</c:v>
                </c:pt>
                <c:pt idx="5">
                  <c:v>Культура и кинематография (3.1%)</c:v>
                </c:pt>
                <c:pt idx="6">
                  <c:v>Социальная политика (3.0%)</c:v>
                </c:pt>
                <c:pt idx="7">
                  <c:v>Физическая культура и спорт(0,6%)</c:v>
                </c:pt>
                <c:pt idx="8">
                  <c:v>Межбюджетные трансферты(4.4%)</c:v>
                </c:pt>
              </c:strCache>
            </c:strRef>
          </c:cat>
          <c:val>
            <c:numRef>
              <c:f>Sheet1!$B$2:$J$2</c:f>
              <c:numCache>
                <c:formatCode>#,##0.0</c:formatCode>
                <c:ptCount val="9"/>
                <c:pt idx="0">
                  <c:v>5.7877809989587554</c:v>
                </c:pt>
                <c:pt idx="1">
                  <c:v>0.18694715880700136</c:v>
                </c:pt>
                <c:pt idx="2">
                  <c:v>12.485180642932054</c:v>
                </c:pt>
                <c:pt idx="3">
                  <c:v>4.8275454225123307</c:v>
                </c:pt>
                <c:pt idx="4">
                  <c:v>65.538171472917853</c:v>
                </c:pt>
                <c:pt idx="5">
                  <c:v>3.0538141750502663</c:v>
                </c:pt>
                <c:pt idx="6">
                  <c:v>3.0308390897452249</c:v>
                </c:pt>
                <c:pt idx="7">
                  <c:v>0.64755918501547505</c:v>
                </c:pt>
                <c:pt idx="8">
                  <c:v>4.4319127453747713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вопросы (5.8%)</c:v>
                </c:pt>
                <c:pt idx="1">
                  <c:v>Нациоанльная оборона (0.2%)</c:v>
                </c:pt>
                <c:pt idx="2">
                  <c:v>Национальная экономика(12.5%)</c:v>
                </c:pt>
                <c:pt idx="3">
                  <c:v>Жилищно-коммунальное хозяйство(4.8%)</c:v>
                </c:pt>
                <c:pt idx="4">
                  <c:v>Образование(65.5%)</c:v>
                </c:pt>
                <c:pt idx="5">
                  <c:v>Культура и кинематография (3.1%)</c:v>
                </c:pt>
                <c:pt idx="6">
                  <c:v>Социальная политика (3.0%)</c:v>
                </c:pt>
                <c:pt idx="7">
                  <c:v>Физическая культура и спорт(0,6%)</c:v>
                </c:pt>
                <c:pt idx="8">
                  <c:v>Межбюджетные трансферты(4.4%)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вопросы (5.8%)</c:v>
                </c:pt>
                <c:pt idx="1">
                  <c:v>Нациоанльная оборона (0.2%)</c:v>
                </c:pt>
                <c:pt idx="2">
                  <c:v>Национальная экономика(12.5%)</c:v>
                </c:pt>
                <c:pt idx="3">
                  <c:v>Жилищно-коммунальное хозяйство(4.8%)</c:v>
                </c:pt>
                <c:pt idx="4">
                  <c:v>Образование(65.5%)</c:v>
                </c:pt>
                <c:pt idx="5">
                  <c:v>Культура и кинематография (3.1%)</c:v>
                </c:pt>
                <c:pt idx="6">
                  <c:v>Социальная политика (3.0%)</c:v>
                </c:pt>
                <c:pt idx="7">
                  <c:v>Физическая культура и спорт(0,6%)</c:v>
                </c:pt>
                <c:pt idx="8">
                  <c:v>Межбюджетные трансферты(4.4%)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89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4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9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92.155472282686119</c:v>
                </c:pt>
                <c:pt idx="1">
                  <c:v>91.012138399274789</c:v>
                </c:pt>
                <c:pt idx="2">
                  <c:v>90.750085940127065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121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355E-3"/>
                  <c:y val="-0.18228753316562557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7.8445277173137296</c:v>
                </c:pt>
                <c:pt idx="1">
                  <c:v>8.9878616007252123</c:v>
                </c:pt>
                <c:pt idx="2">
                  <c:v>9.2499140598729497</c:v>
                </c:pt>
              </c:numCache>
            </c:numRef>
          </c:val>
        </c:ser>
        <c:gapDepth val="0"/>
        <c:shape val="cylinder"/>
        <c:axId val="149590016"/>
        <c:axId val="149591552"/>
        <c:axId val="0"/>
      </c:bar3DChart>
      <c:catAx>
        <c:axId val="149590016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591552"/>
        <c:crosses val="autoZero"/>
        <c:auto val="1"/>
        <c:lblAlgn val="ctr"/>
        <c:lblOffset val="100"/>
        <c:tickLblSkip val="1"/>
        <c:tickMarkSkip val="1"/>
      </c:catAx>
      <c:valAx>
        <c:axId val="149591552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590016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75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333E-3"/>
          <c:y val="0.35774058577406004"/>
          <c:w val="0.74841772151898733"/>
          <c:h val="0.393305439330545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0171433592988757"/>
                  <c:y val="-0.18036060759278691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4.1962550609130596E-3"/>
                  <c:y val="-0.26639429184989555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4.6011736400873492E-2"/>
                  <c:y val="-0.20111642976894886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5910572777888068"/>
                  <c:y val="-3.3943196574822899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12760444650048"/>
                  <c:y val="-0.16245790364880389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6.6820899681456158E-2"/>
                  <c:y val="5.1260745165591162E-2"/>
                </c:manualLayout>
              </c:layout>
              <c:numFmt formatCode="0.000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46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.0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356845.2</c:v>
                </c:pt>
                <c:pt idx="1">
                  <c:v>49430.5</c:v>
                </c:pt>
                <c:pt idx="2">
                  <c:v>7930.6</c:v>
                </c:pt>
                <c:pt idx="3">
                  <c:v>285</c:v>
                </c:pt>
                <c:pt idx="4">
                  <c:v>11644</c:v>
                </c:pt>
                <c:pt idx="5">
                  <c:v>366.8</c:v>
                </c:pt>
                <c:pt idx="6">
                  <c:v>4711</c:v>
                </c:pt>
                <c:pt idx="7">
                  <c:v>3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045"/>
          <c:y val="0.20051991217586645"/>
          <c:w val="0.28481012658227933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6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576E-2"/>
                  <c:y val="-0.1594743957839234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7893042180136404E-2"/>
                  <c:y val="-0.1469809828769184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1.6342827035096463E-3"/>
                  <c:y val="-0.202793896521231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5093346603050098E-2"/>
                  <c:y val="-6.796762962791873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5337809911307554"/>
                  <c:y val="-0.1520537175482856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1.9868278546966035E-2"/>
                  <c:y val="-0.16879953073853646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415518543453444"/>
                  <c:y val="-0.1699607076221054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8618247811960309"/>
                  <c:y val="1.1060266848257404E-2"/>
                </c:manualLayout>
              </c:layout>
              <c:dLblPos val="bestFit"/>
              <c:showPercent val="1"/>
            </c:dLbl>
            <c:numFmt formatCode="0.0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359384.3</c:v>
                </c:pt>
                <c:pt idx="1">
                  <c:v>11745</c:v>
                </c:pt>
                <c:pt idx="2">
                  <c:v>55682.3</c:v>
                </c:pt>
                <c:pt idx="3">
                  <c:v>3040.7</c:v>
                </c:pt>
                <c:pt idx="4">
                  <c:v>645</c:v>
                </c:pt>
                <c:pt idx="5">
                  <c:v>352</c:v>
                </c:pt>
                <c:pt idx="6">
                  <c:v>5780.7</c:v>
                </c:pt>
                <c:pt idx="7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51"/>
          <c:h val="0.57219251336898602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52E-2"/>
          <c:y val="0.36930455635491755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19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numFmt formatCode="0%" sourceLinked="0"/>
              <c:spPr>
                <a:noFill/>
                <a:ln w="18557">
                  <a:noFill/>
                </a:ln>
              </c:spPr>
              <c:txPr>
                <a:bodyPr/>
                <a:lstStyle/>
                <a:p>
                  <a:pPr>
                    <a:defRPr sz="1461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20073250218722674"/>
                  <c:y val="-0.2486252825653998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604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48E-2"/>
                </c:manualLayout>
              </c:layout>
              <c:dLblPos val="bestFit"/>
              <c:showPercent val="1"/>
            </c:dLbl>
            <c:numFmt formatCode="0.0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341467.7</c:v>
                </c:pt>
                <c:pt idx="1">
                  <c:v>12208</c:v>
                </c:pt>
                <c:pt idx="2">
                  <c:v>48687.5</c:v>
                </c:pt>
                <c:pt idx="3">
                  <c:v>0</c:v>
                </c:pt>
                <c:pt idx="4">
                  <c:v>405</c:v>
                </c:pt>
                <c:pt idx="5">
                  <c:v>368</c:v>
                </c:pt>
                <c:pt idx="6">
                  <c:v>4836</c:v>
                </c:pt>
                <c:pt idx="7">
                  <c:v>29.8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966"/>
          <c:h val="0.67386091127098513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804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5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2.3608608131240369E-2"/>
                  <c:y val="-0.1321147112576220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7599518454307712E-2"/>
                  <c:y val="-0.24561292636685056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9.3903701299810405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43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0.19171378150731358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2.8025210870191216E-2"/>
                  <c:y val="-0.215611730746238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51113254965028"/>
                  <c:y val="-0.1209875826259244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7558985011935971"/>
                  <c:y val="2.1857994431824096E-2"/>
                </c:manualLayout>
              </c:layout>
              <c:dLblPos val="bestFit"/>
              <c:showPercent val="1"/>
            </c:dLbl>
            <c:numFmt formatCode="0.0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368292.5</c:v>
                </c:pt>
                <c:pt idx="1">
                  <c:v>13424</c:v>
                </c:pt>
                <c:pt idx="2">
                  <c:v>50635</c:v>
                </c:pt>
                <c:pt idx="3">
                  <c:v>0</c:v>
                </c:pt>
                <c:pt idx="4">
                  <c:v>405</c:v>
                </c:pt>
                <c:pt idx="5">
                  <c:v>372</c:v>
                </c:pt>
                <c:pt idx="6">
                  <c:v>4921</c:v>
                </c:pt>
                <c:pt idx="7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49"/>
          <c:y val="0.34219269102990141"/>
          <c:w val="0.57733812949640251"/>
          <c:h val="0.421926910299005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64115024634044"/>
                  <c:y val="-4.1115420545742139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089E-2"/>
                  <c:y val="1.7490120145380722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154899054046197"/>
                  <c:y val="-0.11443449804949651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8908095307564758E-2"/>
                  <c:y val="-5.5319647023346685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4.0789301817466345E-2"/>
                  <c:y val="-4.4741060517085414E-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833E-2"/>
                </c:manualLayout>
              </c:layout>
              <c:numFmt formatCode="0.0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516"/>
                  <c:y val="0.12624584717608023"/>
                </c:manualLayout>
              </c:layout>
              <c:numFmt formatCode="0.0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587"/>
                  <c:y val="0.26578073089701032"/>
                </c:manualLayout>
              </c:layout>
              <c:numFmt formatCode="0.0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.0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47786</c:v>
                </c:pt>
                <c:pt idx="1">
                  <c:v>12346.9</c:v>
                </c:pt>
                <c:pt idx="2">
                  <c:v>51200</c:v>
                </c:pt>
                <c:pt idx="3">
                  <c:v>970</c:v>
                </c:pt>
                <c:pt idx="4">
                  <c:v>106.1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43E-2"/>
          <c:y val="0.28857142857142859"/>
          <c:w val="0.60632688927943768"/>
          <c:h val="0.391428571428573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4584296436E-2"/>
                  <c:y val="-0.19662250651979438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3.3318206579197297E-2"/>
                  <c:y val="-5.2647605550602779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9.0982722349846515E-2"/>
                  <c:y val="-2.7159922610224905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92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0615567804294152E-2"/>
                  <c:y val="1.0801306629886619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49255.3</c:v>
                </c:pt>
                <c:pt idx="1">
                  <c:v>1029</c:v>
                </c:pt>
                <c:pt idx="2">
                  <c:v>13100</c:v>
                </c:pt>
                <c:pt idx="3">
                  <c:v>1500</c:v>
                </c:pt>
                <c:pt idx="4">
                  <c:v>110.3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404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90767492300637"/>
                  <c:y val="-9.3634696178282809E-2"/>
                </c:manualLayout>
              </c:layout>
              <c:numFmt formatCode="0.0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172061425822837E-2"/>
                  <c:y val="-4.8005936651193924E-2"/>
                </c:manualLayout>
              </c:layout>
              <c:numFmt formatCode="0.0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6.4649983443564762E-2"/>
                  <c:y val="-2.2311614964739934E-2"/>
                </c:manualLayout>
              </c:layout>
              <c:numFmt formatCode="0.0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421E-2"/>
                </c:manualLayout>
              </c:layout>
              <c:numFmt formatCode="0.0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2852195923931207E-2"/>
                  <c:y val="1.9014153385623001E-2"/>
                </c:manualLayout>
              </c:layout>
              <c:numFmt formatCode="0.0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.0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46734.6</c:v>
                </c:pt>
                <c:pt idx="1">
                  <c:v>10029</c:v>
                </c:pt>
                <c:pt idx="2">
                  <c:v>13100</c:v>
                </c:pt>
                <c:pt idx="3">
                  <c:v>1041</c:v>
                </c:pt>
                <c:pt idx="4">
                  <c:v>114.7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43E-2"/>
          <c:y val="0.28857142857142859"/>
          <c:w val="0.60632688927943768"/>
          <c:h val="0.391428571428573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12646434043E-2"/>
                  <c:y val="-0.19659053908584009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4.1849217638691323E-2"/>
                  <c:y val="-7.8458386250105872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7.107357668484901E-2"/>
                  <c:y val="-4.0119888239776483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5.3939808021863475E-2"/>
                  <c:y val="-6.9422741512149735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9153011278995533E-2"/>
                  <c:y val="1.9340614681229367E-2"/>
                </c:manualLayout>
              </c:layout>
              <c:numFmt formatCode="0.0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48413.1</c:v>
                </c:pt>
                <c:pt idx="1">
                  <c:v>10029</c:v>
                </c:pt>
                <c:pt idx="2">
                  <c:v>13100</c:v>
                </c:pt>
                <c:pt idx="3">
                  <c:v>1082.5999999999999</c:v>
                </c:pt>
                <c:pt idx="4">
                  <c:v>119.3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:\Бюджет\БЮДЖЕТ ДЛЯ ГРАЖДАН\2020\68322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21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решения Думы Томского района №22 от 22.12.2020 «Об утверждении бюджета  Томского района на 2021 год  и плановый период 2022 и 2023 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00108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4929190" y="928670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323528" y="1916832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47505"/>
          <a:ext cx="9001155" cy="59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/>
                <a:gridCol w="1546179"/>
                <a:gridCol w="1597494"/>
                <a:gridCol w="1508747"/>
              </a:tblGrid>
              <a:tr h="10389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7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169 413,2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160 222,3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162 637,6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0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5 472,1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5 528,8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5 751,4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137,6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147,9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2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365 451,7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136 761,4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133 913,4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141 306,3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73 188,8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36 573,3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1 918 357,2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1 724 651,7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1 719 857,7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89 387,7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77 646,5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78 951,3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4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88 715,2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75 726,5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76 227,4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6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18 954,6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18 519,5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18 881,2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9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129 725,8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113 895,3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114 332,5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927 083,8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2 386 278,4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2 347 273,7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2021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714357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880320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3933056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364502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2636912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013176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592288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06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696,9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749,4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165,1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177,5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1 434,0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6 676,3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1 413,9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8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137 100,0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121 168,3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121 959,4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79 731,7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78 636,5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78 864,2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1 876 361,8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1 678 468,9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1 680 632,3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208 375,2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200 869,0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195 881,6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1 213,0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1 112,4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1 196,0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9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97 682,6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58 803,4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22 022,6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243,9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262,3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6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294 363,6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24 962,3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26 993,7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2 697 467,9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2 171 803,0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2 130 152,9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69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312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2 697 467,9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2 171 803,0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2 130 152,9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2553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229 615,9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214 475,4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217 120,8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2 927 083,8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2 386 278,4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2 347 273,7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2021 ГОД И ПЛАНОВЫЙ ПЕРИОД 2022-2023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2021 ГОД И ПЛАНОВЫЙ ПЕРИОД 2022-2023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2 927 083,8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2 386 278,4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2 347 273,7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2 927 083,8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2 386 278,4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2 347 273,7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818,7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016,1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29 525,5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818,7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016,1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29 525,5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2021 -  436 692,0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408 002,0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438 080,5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– 73 994,6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 -  71 019,3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 72 744,0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2021 -  2 373 017,8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 1 863 319,3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– 1 792 183,5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 -  43 379,4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43 937,8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-  44 265,7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6534</TotalTime>
  <Words>1194</Words>
  <Application>Microsoft Office PowerPoint</Application>
  <PresentationFormat>Экран (4:3)</PresentationFormat>
  <Paragraphs>307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Урушанова Маргарита</cp:lastModifiedBy>
  <cp:revision>1202</cp:revision>
  <dcterms:created xsi:type="dcterms:W3CDTF">2017-11-14T03:01:15Z</dcterms:created>
  <dcterms:modified xsi:type="dcterms:W3CDTF">2021-01-18T10:30:56Z</dcterms:modified>
</cp:coreProperties>
</file>