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314" r:id="rId3"/>
    <p:sldId id="315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72"/>
    <a:srgbClr val="66FF99"/>
    <a:srgbClr val="FF00FF"/>
    <a:srgbClr val="FF99CC"/>
    <a:srgbClr val="F6FC0C"/>
    <a:srgbClr val="FFFF99"/>
    <a:srgbClr val="AA8034"/>
    <a:srgbClr val="17F5B0"/>
    <a:srgbClr val="39A7AD"/>
    <a:srgbClr val="EBF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4" autoAdjust="0"/>
    <p:restoredTop sz="96396" autoAdjust="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156250000000004"/>
          <c:y val="3.29411764705883E-2"/>
          <c:w val="0.56562500000000127"/>
          <c:h val="0.8352941176470588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087549981487951E-2"/>
                  <c:y val="1.31289461056777E-2"/>
                </c:manualLayout>
              </c:layout>
              <c:showVal val="1"/>
            </c:dLbl>
            <c:dLbl>
              <c:idx val="1"/>
              <c:layout>
                <c:manualLayout>
                  <c:x val="-1.8116099810021227E-2"/>
                  <c:y val="8.6563944344462962E-3"/>
                </c:manualLayout>
              </c:layout>
              <c:showVal val="1"/>
            </c:dLbl>
            <c:dLbl>
              <c:idx val="2"/>
              <c:layout>
                <c:manualLayout>
                  <c:x val="-1.0519649638554633E-2"/>
                  <c:y val="2.4011536393469441E-2"/>
                </c:manualLayout>
              </c:layout>
              <c:showVal val="1"/>
            </c:dLbl>
            <c:dLbl>
              <c:idx val="3"/>
              <c:layout>
                <c:manualLayout>
                  <c:x val="-2.3235699467088144E-2"/>
                  <c:y val="3.1605963617125248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880000" vert="horz"/>
              <a:lstStyle/>
              <a:p>
                <a:pPr algn="ctr">
                  <a:defRPr sz="149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543625.1</c:v>
                </c:pt>
                <c:pt idx="1">
                  <c:v>510686.6</c:v>
                </c:pt>
                <c:pt idx="2">
                  <c:v>479021.3</c:v>
                </c:pt>
                <c:pt idx="3">
                  <c:v>510824.5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934426705806753E-2"/>
                  <c:y val="1.4117647058823518E-2"/>
                </c:manualLayout>
              </c:layout>
              <c:showVal val="1"/>
            </c:dLbl>
            <c:dLbl>
              <c:idx val="1"/>
              <c:layout>
                <c:manualLayout>
                  <c:x val="6.0415267429188554E-2"/>
                  <c:y val="-3.3245473547905855E-3"/>
                </c:manualLayout>
              </c:layout>
              <c:showVal val="1"/>
            </c:dLbl>
            <c:dLbl>
              <c:idx val="2"/>
              <c:layout>
                <c:manualLayout>
                  <c:x val="4.6136717600654985E-2"/>
                  <c:y val="-7.0931915132918738E-3"/>
                </c:manualLayout>
              </c:layout>
              <c:showVal val="1"/>
            </c:dLbl>
            <c:dLbl>
              <c:idx val="3"/>
              <c:layout>
                <c:manualLayout>
                  <c:x val="2.2483167772121872E-2"/>
                  <c:y val="-2.4334213747854966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700000" vert="horz"/>
              <a:lstStyle/>
              <a:p>
                <a:pPr algn="ctr">
                  <a:defRPr sz="146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  <c:pt idx="0">
                  <c:v>3857749.2</c:v>
                </c:pt>
                <c:pt idx="1">
                  <c:v>1781735.4</c:v>
                </c:pt>
                <c:pt idx="2">
                  <c:v>1718420.4</c:v>
                </c:pt>
                <c:pt idx="3">
                  <c:v>1706114.1000000003</c:v>
                </c:pt>
              </c:numCache>
            </c:numRef>
          </c:val>
        </c:ser>
        <c:gapDepth val="0"/>
        <c:shape val="box"/>
        <c:axId val="53941760"/>
        <c:axId val="53943296"/>
        <c:axId val="0"/>
      </c:bar3DChart>
      <c:catAx>
        <c:axId val="53941760"/>
        <c:scaling>
          <c:orientation val="minMax"/>
        </c:scaling>
        <c:axPos val="b"/>
        <c:numFmt formatCode="General" sourceLinked="1"/>
        <c:tickLblPos val="low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4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3943296"/>
        <c:crosses val="autoZero"/>
        <c:auto val="1"/>
        <c:lblAlgn val="ctr"/>
        <c:lblOffset val="100"/>
        <c:tickLblSkip val="1"/>
        <c:tickMarkSkip val="1"/>
      </c:catAx>
      <c:valAx>
        <c:axId val="53943296"/>
        <c:scaling>
          <c:orientation val="minMax"/>
        </c:scaling>
        <c:axPos val="l"/>
        <c:majorGridlines>
          <c:spPr>
            <a:ln w="4642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3941760"/>
        <c:crosses val="autoZero"/>
        <c:crossBetween val="between"/>
      </c:valAx>
      <c:spPr>
        <a:solidFill>
          <a:srgbClr val="CCCCFF"/>
        </a:solidFill>
        <a:ln w="37136">
          <a:noFill/>
        </a:ln>
      </c:spPr>
    </c:plotArea>
    <c:legend>
      <c:legendPos val="r"/>
      <c:layout>
        <c:manualLayout>
          <c:xMode val="edge"/>
          <c:yMode val="edge"/>
          <c:x val="0.75857616678642681"/>
          <c:y val="0.36941176470588327"/>
          <c:w val="0.23829875782411741"/>
          <c:h val="0.27058823529411835"/>
        </c:manualLayout>
      </c:layout>
      <c:spPr>
        <a:noFill/>
        <a:ln w="4642">
          <a:solidFill>
            <a:schemeClr val="tx1"/>
          </a:solidFill>
          <a:prstDash val="solid"/>
        </a:ln>
      </c:spPr>
      <c:txPr>
        <a:bodyPr/>
        <a:lstStyle/>
        <a:p>
          <a:pPr>
            <a:defRPr sz="2186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8343015606339"/>
          <c:y val="2.5464379212826696E-2"/>
          <c:w val="0.59167874420581745"/>
          <c:h val="0.88926682701775739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 w="15833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292103.30000000005</c:v>
                </c:pt>
                <c:pt idx="1">
                  <c:v>195415.5</c:v>
                </c:pt>
                <c:pt idx="2">
                  <c:v>183641.4</c:v>
                </c:pt>
                <c:pt idx="3">
                  <c:v>173807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24 715.2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0842578466563996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2055352.9</c:v>
                </c:pt>
                <c:pt idx="1">
                  <c:v>77470.2</c:v>
                </c:pt>
                <c:pt idx="2">
                  <c:v>24715.200000000001</c:v>
                </c:pt>
                <c:pt idx="3">
                  <c:v>21609.599999999995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hlink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138817480719794E-2"/>
                  <c:y val="4.1685156933127816E-3"/>
                </c:manualLayout>
              </c:layout>
              <c:showVal val="1"/>
            </c:dLbl>
            <c:dLbl>
              <c:idx val="1"/>
              <c:layout>
                <c:manualLayout>
                  <c:x val="1.0282776349614421E-2"/>
                  <c:y val="-4.1685156933127816E-3"/>
                </c:manualLayout>
              </c:layout>
              <c:showVal val="1"/>
            </c:dLbl>
            <c:dLbl>
              <c:idx val="2"/>
              <c:layout>
                <c:manualLayout>
                  <c:x val="1.5424164524421595E-2"/>
                  <c:y val="-4.1685156933128197E-3"/>
                </c:manualLayout>
              </c:layout>
              <c:showVal val="1"/>
            </c:dLbl>
            <c:dLbl>
              <c:idx val="3"/>
              <c:layout>
                <c:manualLayout>
                  <c:x val="1.156812339331622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1359090.4</c:v>
                </c:pt>
                <c:pt idx="1">
                  <c:v>1449982.7</c:v>
                </c:pt>
                <c:pt idx="2">
                  <c:v>1450638.4</c:v>
                </c:pt>
                <c:pt idx="3">
                  <c:v>1450944.2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из бюджета Томской области</c:v>
                </c:pt>
              </c:strCache>
            </c:strRef>
          </c:tx>
          <c:spPr>
            <a:solidFill>
              <a:srgbClr val="FF00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3.8560411311053984E-3"/>
                  <c:y val="1.0421289233281963E-2"/>
                </c:manualLayout>
              </c:layout>
              <c:showVal val="1"/>
            </c:dLbl>
            <c:dLbl>
              <c:idx val="2"/>
              <c:layout>
                <c:manualLayout>
                  <c:x val="1.2853470437018029E-3"/>
                  <c:y val="8.3370313866255666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6740627732511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93508.800000000003</c:v>
                </c:pt>
                <c:pt idx="1">
                  <c:v>15487.6</c:v>
                </c:pt>
                <c:pt idx="2">
                  <c:v>15487.6</c:v>
                </c:pt>
                <c:pt idx="3">
                  <c:v>15487.6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 из бюджетов сельских поселений</c:v>
                </c:pt>
              </c:strCache>
            </c:strRef>
          </c:tx>
          <c:spPr>
            <a:solidFill>
              <a:srgbClr val="FF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7120822622107968E-3"/>
                  <c:y val="-2.0842578466563986E-2"/>
                </c:manualLayout>
              </c:layout>
              <c:showVal val="1"/>
            </c:dLbl>
            <c:dLbl>
              <c:idx val="1"/>
              <c:layout>
                <c:manualLayout>
                  <c:x val="1.1568123393316228E-2"/>
                  <c:y val="-1.6674062773251126E-2"/>
                </c:manualLayout>
              </c:layout>
              <c:showVal val="1"/>
            </c:dLbl>
            <c:dLbl>
              <c:idx val="2"/>
              <c:layout>
                <c:manualLayout>
                  <c:x val="8.9974293059125968E-3"/>
                  <c:y val="-1.8758320619907551E-2"/>
                </c:manualLayout>
              </c:layout>
              <c:showVal val="1"/>
            </c:dLbl>
            <c:dLbl>
              <c:idx val="3"/>
              <c:layout>
                <c:manualLayout>
                  <c:x val="5.1413881748072045E-3"/>
                  <c:y val="-2.084257846656398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Sheet1!$B$6:$E$6</c:f>
              <c:numCache>
                <c:formatCode>#,##0.0</c:formatCode>
                <c:ptCount val="4"/>
                <c:pt idx="0">
                  <c:v>57693.7</c:v>
                </c:pt>
                <c:pt idx="1">
                  <c:v>43379.4</c:v>
                </c:pt>
                <c:pt idx="2">
                  <c:v>43937.8</c:v>
                </c:pt>
                <c:pt idx="3">
                  <c:v>44265.7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2853470437018029E-3"/>
                  <c:y val="-1.875832061990763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-12 786,3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 formatCode="#,##0.0">
                  <c:v>-15389.1</c:v>
                </c:pt>
              </c:numCache>
            </c:numRef>
          </c:val>
        </c:ser>
        <c:dLbls>
          <c:showVal val="1"/>
        </c:dLbls>
        <c:gapWidth val="108"/>
        <c:gapDepth val="0"/>
        <c:shape val="box"/>
        <c:axId val="107299584"/>
        <c:axId val="107301120"/>
        <c:axId val="0"/>
      </c:bar3DChart>
      <c:catAx>
        <c:axId val="107299584"/>
        <c:scaling>
          <c:orientation val="minMax"/>
        </c:scaling>
        <c:axPos val="b"/>
        <c:numFmt formatCode="General" sourceLinked="1"/>
        <c:tickLblPos val="low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7301120"/>
        <c:crosses val="autoZero"/>
        <c:auto val="1"/>
        <c:lblAlgn val="ctr"/>
        <c:lblOffset val="100"/>
        <c:tickLblSkip val="1"/>
        <c:tickMarkSkip val="1"/>
      </c:catAx>
      <c:valAx>
        <c:axId val="107301120"/>
        <c:scaling>
          <c:orientation val="minMax"/>
        </c:scaling>
        <c:axPos val="l"/>
        <c:majorGridlines>
          <c:spPr>
            <a:ln w="3958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729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4119385462461"/>
          <c:y val="5.1312787036769718E-2"/>
          <c:w val="0.17967937169807502"/>
          <c:h val="0.80243560732318164"/>
        </c:manualLayout>
      </c:layout>
      <c:spPr>
        <a:noFill/>
        <a:ln w="31667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hPercent val="50"/>
      <c:rotY val="20"/>
      <c:perspective val="0"/>
    </c:view3D>
    <c:plotArea>
      <c:layout>
        <c:manualLayout>
          <c:layoutTarget val="inner"/>
          <c:xMode val="edge"/>
          <c:yMode val="edge"/>
          <c:x val="0.2854006586169045"/>
          <c:y val="0.30784708249497023"/>
          <c:w val="0.429198682766191"/>
          <c:h val="0.3822937625754531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77">
              <a:noFill/>
            </a:ln>
          </c:spPr>
          <c:explosion val="25"/>
          <c:dPt>
            <c:idx val="0"/>
            <c:spPr>
              <a:solidFill>
                <a:srgbClr val="FF6600"/>
              </a:solidFill>
              <a:ln w="25777">
                <a:noFill/>
              </a:ln>
            </c:spPr>
          </c:dPt>
          <c:dPt>
            <c:idx val="1"/>
            <c:spPr>
              <a:solidFill>
                <a:srgbClr val="993366"/>
              </a:solidFill>
              <a:ln w="25777">
                <a:noFill/>
              </a:ln>
            </c:spPr>
          </c:dPt>
          <c:dPt>
            <c:idx val="2"/>
            <c:spPr>
              <a:solidFill>
                <a:srgbClr val="00FF00"/>
              </a:solidFill>
              <a:ln w="25777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25777">
                <a:noFill/>
              </a:ln>
            </c:spPr>
          </c:dPt>
          <c:dPt>
            <c:idx val="4"/>
            <c:spPr>
              <a:solidFill>
                <a:srgbClr val="808080"/>
              </a:solidFill>
              <a:ln w="25777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25777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25777">
                <a:noFill/>
              </a:ln>
            </c:spPr>
          </c:dPt>
          <c:dPt>
            <c:idx val="7"/>
            <c:spPr>
              <a:solidFill>
                <a:srgbClr val="FF99CC"/>
              </a:solidFill>
              <a:ln w="25777">
                <a:noFill/>
              </a:ln>
            </c:spPr>
          </c:dPt>
          <c:dLbls>
            <c:dLbl>
              <c:idx val="0"/>
              <c:layout>
                <c:manualLayout>
                  <c:x val="0.12074794353322407"/>
                  <c:y val="-0.19051058827695258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0.11291338801814568"/>
                  <c:y val="-0.10647817293948662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9.0743054553727304E-2"/>
                  <c:y val="4.0563167367628113E-2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-4.7986495342629831E-2"/>
                  <c:y val="6.613575049569384E-2"/>
                </c:manualLayout>
              </c:layout>
              <c:dLblPos val="bestFit"/>
              <c:showCatName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Культура (</a:t>
                    </a:r>
                    <a:r>
                      <a:rPr lang="en-US" dirty="0" smtClean="0"/>
                      <a:t>3.7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0.18416563666880631"/>
                  <c:y val="-0.11010379012196032"/>
                </c:manualLayout>
              </c:layout>
              <c:dLblPos val="bestFit"/>
              <c:showCatName val="1"/>
            </c:dLbl>
            <c:dLbl>
              <c:idx val="6"/>
              <c:layout>
                <c:manualLayout>
                  <c:x val="-0.12155750932943597"/>
                  <c:y val="-0.21946567578333082"/>
                </c:manualLayout>
              </c:layout>
              <c:dLblPos val="bestFit"/>
              <c:showCatName val="1"/>
            </c:dLbl>
            <c:dLbl>
              <c:idx val="7"/>
              <c:layout>
                <c:manualLayout>
                  <c:x val="6.1956586852209124E-2"/>
                  <c:y val="-0.24898153892133842"/>
                </c:manualLayout>
              </c:layout>
              <c:dLblPos val="bestFit"/>
              <c:showCatName val="1"/>
            </c:dLbl>
            <c:spPr>
              <a:noFill/>
              <a:ln w="12889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42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7.2700576071944853</c:v>
                </c:pt>
                <c:pt idx="1">
                  <c:v>5.6389748484354065</c:v>
                </c:pt>
                <c:pt idx="2">
                  <c:v>2.8683724026379083</c:v>
                </c:pt>
                <c:pt idx="3">
                  <c:v>71.403633362443728</c:v>
                </c:pt>
                <c:pt idx="4">
                  <c:v>3.6584799831793609</c:v>
                </c:pt>
                <c:pt idx="5">
                  <c:v>3.2635657832632901</c:v>
                </c:pt>
                <c:pt idx="6">
                  <c:v>0.82683729261017391</c:v>
                </c:pt>
                <c:pt idx="7">
                  <c:v>5.0635354223611513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txPr>
              <a:bodyPr/>
              <a:lstStyle/>
              <a:p>
                <a:pPr>
                  <a:defRPr sz="12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dLbls>
          <c:showCatName val="1"/>
        </c:dLbls>
      </c:pie3DChart>
      <c:spPr>
        <a:noFill/>
        <a:ln w="25777">
          <a:noFill/>
        </a:ln>
      </c:spPr>
    </c:plotArea>
    <c:plotVisOnly val="1"/>
    <c:dispBlanksAs val="zero"/>
  </c:chart>
  <c:spPr>
    <a:pattFill prst="pct90">
      <a:fgClr>
        <a:srgbClr val="CCFFCC"/>
      </a:fgClr>
      <a:bgClr>
        <a:srgbClr val="FF0000"/>
      </a:bgClr>
    </a:pattFill>
    <a:ln>
      <a:noFill/>
    </a:ln>
  </c:spPr>
  <c:txPr>
    <a:bodyPr/>
    <a:lstStyle/>
    <a:p>
      <a:pPr>
        <a:defRPr sz="12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9060402684564"/>
          <c:y val="2.7548209366391185E-2"/>
          <c:w val="0.4949664429530205"/>
          <c:h val="0.83471074380165211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00FF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3065851888423822E-2"/>
                  <c:y val="-4.3031485782325095E-2"/>
                </c:manualLayout>
              </c:layout>
              <c:showVal val="1"/>
            </c:dLbl>
            <c:dLbl>
              <c:idx val="1"/>
              <c:layout>
                <c:manualLayout>
                  <c:x val="9.7244138156920377E-3"/>
                  <c:y val="-0.11857962396191965"/>
                </c:manualLayout>
              </c:layout>
              <c:showVal val="1"/>
            </c:dLbl>
            <c:dLbl>
              <c:idx val="2"/>
              <c:layout>
                <c:manualLayout>
                  <c:x val="1.0932038239020501E-2"/>
                  <c:y val="-0.14302629628396771"/>
                </c:manualLayout>
              </c:layout>
              <c:showVal val="1"/>
            </c:dLbl>
            <c:dLbl>
              <c:idx val="3"/>
              <c:layout>
                <c:manualLayout>
                  <c:x val="1.2624174520392079E-2"/>
                  <c:y val="-0.17755216560919573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460000" vert="horz"/>
              <a:lstStyle/>
              <a:p>
                <a:pPr algn="ctr"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90.176110681192228</c:v>
                </c:pt>
                <c:pt idx="1">
                  <c:v>90.24846939056448</c:v>
                </c:pt>
                <c:pt idx="2">
                  <c:v>90.21120386464473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FF00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84201144919148E-2"/>
                  <c:y val="-3.8997736262250397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2216197754452757E-2"/>
                  <c:y val="2.04044459321465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431440157389768E-2"/>
                  <c:y val="3.126104189827305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0900193917815208E-3"/>
                  <c:y val="-0.18228753316562532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700000" vert="horz"/>
              <a:lstStyle/>
              <a:p>
                <a:pPr algn="ctr">
                  <a:defRPr sz="217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9.8238893188078009</c:v>
                </c:pt>
                <c:pt idx="1">
                  <c:v>9.751530609435509</c:v>
                </c:pt>
                <c:pt idx="2">
                  <c:v>9.7887961353553052</c:v>
                </c:pt>
              </c:numCache>
            </c:numRef>
          </c:val>
        </c:ser>
        <c:gapDepth val="0"/>
        <c:shape val="cylinder"/>
        <c:axId val="115373568"/>
        <c:axId val="115375104"/>
        <c:axId val="0"/>
      </c:bar3DChart>
      <c:catAx>
        <c:axId val="115373568"/>
        <c:scaling>
          <c:orientation val="minMax"/>
        </c:scaling>
        <c:axPos val="b"/>
        <c:numFmt formatCode="General" sourceLinked="1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5375104"/>
        <c:crosses val="autoZero"/>
        <c:auto val="1"/>
        <c:lblAlgn val="ctr"/>
        <c:lblOffset val="100"/>
        <c:tickLblSkip val="1"/>
        <c:tickMarkSkip val="1"/>
      </c:catAx>
      <c:valAx>
        <c:axId val="115375104"/>
        <c:scaling>
          <c:orientation val="minMax"/>
          <c:min val="0.30000000000000032"/>
        </c:scaling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5373568"/>
        <c:crosses val="autoZero"/>
        <c:crossBetween val="between"/>
      </c:valAx>
      <c:spPr>
        <a:noFill/>
        <a:ln w="34558">
          <a:noFill/>
        </a:ln>
      </c:spPr>
    </c:plotArea>
    <c:legend>
      <c:legendPos val="r"/>
      <c:layout>
        <c:manualLayout>
          <c:xMode val="edge"/>
          <c:yMode val="edge"/>
          <c:x val="0.65761472591204428"/>
          <c:y val="0.21143608305761138"/>
          <c:w val="0.2091082617530714"/>
          <c:h val="0.25085290749398731"/>
        </c:manualLayout>
      </c:layout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1497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3.1645569620253255E-3"/>
          <c:y val="0.35774058577405937"/>
          <c:w val="0.74841772151898733"/>
          <c:h val="0.393305439330544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2018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829550353850438E-2"/>
                  <c:y val="-0.20060336308613377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4053815099145433E-2"/>
                  <c:y val="-8.000059135691922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2.3649348845724418E-2"/>
                  <c:y val="-0.16896848210617851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0217956806763851E-2"/>
                  <c:y val="-0.10310697534198421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6.6250786526935709E-2"/>
                  <c:y val="-0.23909023894031059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0.18223612676915679"/>
                  <c:y val="-0.1554593619025892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5.2430629609552803E-2"/>
                  <c:y val="-0.1700525820365447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8.7059998797947763E-2"/>
                  <c:y val="1.3286943500664238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6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С/х налог</c:v>
                </c:pt>
                <c:pt idx="4">
                  <c:v>Акцизы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356845.2</c:v>
                </c:pt>
                <c:pt idx="1">
                  <c:v>49430.5</c:v>
                </c:pt>
                <c:pt idx="2">
                  <c:v>7930.6</c:v>
                </c:pt>
                <c:pt idx="3">
                  <c:v>285</c:v>
                </c:pt>
                <c:pt idx="4">
                  <c:v>11644</c:v>
                </c:pt>
                <c:pt idx="5">
                  <c:v>366.8</c:v>
                </c:pt>
                <c:pt idx="6">
                  <c:v>4711</c:v>
                </c:pt>
                <c:pt idx="7">
                  <c:v>3</c:v>
                </c:pt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0727842625864956"/>
          <c:y val="0.20051991217586618"/>
          <c:w val="0.28481012658227894"/>
          <c:h val="0.56276150627615062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1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1729055258467032"/>
          <c:w val="0.69241982507288635"/>
          <c:h val="0.3368983957219259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534026591263298E-2"/>
                  <c:y val="-0.15947439578392303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3.276300370654868E-2"/>
                  <c:y val="-0.13611626502068747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1854860521616964"/>
                  <c:y val="-0.1629569565811658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468811287064957E-2"/>
                  <c:y val="-4.6238337258578864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1.3164720770574279E-2"/>
                  <c:y val="-0.21362017554686241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4.9607869458620939E-2"/>
                  <c:y val="-7.101768000319035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6904925443609699E-2"/>
                  <c:y val="-0.11201589747199596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415728908630372"/>
                  <c:y val="-0.108450835083404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6350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359384.3</c:v>
                </c:pt>
                <c:pt idx="1">
                  <c:v>11745</c:v>
                </c:pt>
                <c:pt idx="2">
                  <c:v>55682.3</c:v>
                </c:pt>
                <c:pt idx="3">
                  <c:v>3040.7</c:v>
                </c:pt>
                <c:pt idx="4">
                  <c:v>645</c:v>
                </c:pt>
                <c:pt idx="5">
                  <c:v>352</c:v>
                </c:pt>
                <c:pt idx="6">
                  <c:v>5780.7</c:v>
                </c:pt>
                <c:pt idx="7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6350">
          <a:noFill/>
        </a:ln>
      </c:spPr>
    </c:plotArea>
    <c:legend>
      <c:legendPos val="r"/>
      <c:layout>
        <c:manualLayout>
          <c:xMode val="edge"/>
          <c:yMode val="edge"/>
          <c:x val="0.6822742733366508"/>
          <c:y val="0.1510633522937094"/>
          <c:w val="0.30903790087463606"/>
          <c:h val="0.57219251336898502"/>
        </c:manualLayout>
      </c:layout>
      <c:spPr>
        <a:noFill/>
        <a:ln w="2044">
          <a:solidFill>
            <a:schemeClr val="tx1"/>
          </a:solidFill>
          <a:prstDash val="solid"/>
        </a:ln>
      </c:spPr>
      <c:txPr>
        <a:bodyPr/>
        <a:lstStyle/>
        <a:p>
          <a:pPr>
            <a:defRPr sz="128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2.1638330757341617E-2"/>
          <c:y val="0.36930455635491688"/>
          <c:w val="0.72333848531684697"/>
          <c:h val="0.4460431654676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2020 г</c:v>
                </c:pt>
              </c:strCache>
            </c:strRef>
          </c:tx>
          <c:spPr>
            <a:solidFill>
              <a:schemeClr val="accent1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rgbClr val="FF99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953227528359579E-2"/>
                  <c:y val="-0.1920491684199510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3142541929167695E-2"/>
                  <c:y val="-9.2255570815408749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7.9593050772053704E-3"/>
                  <c:y val="-0.1104886813328519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344706911636047E-2"/>
                  <c:y val="-6.3819359826553179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855914098450209E-2"/>
                  <c:y val="-0.284783225411704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0.12573250218722684"/>
                  <c:y val="-0.22728056538290239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7320887439302688E-3"/>
                  <c:y val="-0.17323945349640554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7.7569365508214153E-2"/>
                  <c:y val="1.1412824681053022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557">
                <a:noFill/>
              </a:ln>
            </c:spPr>
            <c:txPr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341467.7</c:v>
                </c:pt>
                <c:pt idx="1">
                  <c:v>12208</c:v>
                </c:pt>
                <c:pt idx="2">
                  <c:v>48687.5</c:v>
                </c:pt>
                <c:pt idx="3">
                  <c:v>0</c:v>
                </c:pt>
                <c:pt idx="4">
                  <c:v>405</c:v>
                </c:pt>
                <c:pt idx="5">
                  <c:v>368</c:v>
                </c:pt>
                <c:pt idx="6">
                  <c:v>4836</c:v>
                </c:pt>
                <c:pt idx="7">
                  <c:v>29.8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557">
          <a:noFill/>
        </a:ln>
      </c:spPr>
    </c:plotArea>
    <c:legend>
      <c:legendPos val="r"/>
      <c:layout>
        <c:manualLayout>
          <c:xMode val="edge"/>
          <c:yMode val="edge"/>
          <c:x val="0.7171561679790025"/>
          <c:y val="0.15698081496483171"/>
          <c:w val="0.26275115919629005"/>
          <c:h val="0.67386091127098424"/>
        </c:manualLayout>
      </c:layout>
      <c:spPr>
        <a:noFill/>
        <a:ln w="2320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7081339712918737"/>
          <c:w val="0.74126984126984163"/>
          <c:h val="0.444976076555023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211774961894175"/>
                  <c:y val="-0.19199915203284526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7.2872171203555172E-2"/>
                  <c:y val="-0.13211462136133539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8.3357264801692012E-3"/>
                  <c:y val="-0.1935522133569047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3.3985662241697419E-2"/>
                  <c:y val="-0.17199446598459381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0.19171378150731325"/>
                  <c:y val="-0.21891232684851494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7.4390868886042405E-2"/>
                  <c:y val="-0.18958136198268077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0.21800917912249385"/>
                  <c:y val="-0.14701760978359271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7558985011935971"/>
                  <c:y val="2.1857994431824054E-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3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368292.5</c:v>
                </c:pt>
                <c:pt idx="1">
                  <c:v>13424</c:v>
                </c:pt>
                <c:pt idx="2">
                  <c:v>50635</c:v>
                </c:pt>
                <c:pt idx="3">
                  <c:v>0</c:v>
                </c:pt>
                <c:pt idx="4">
                  <c:v>405</c:v>
                </c:pt>
                <c:pt idx="5">
                  <c:v>372</c:v>
                </c:pt>
                <c:pt idx="6">
                  <c:v>4921</c:v>
                </c:pt>
                <c:pt idx="7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1746031746031769"/>
          <c:y val="0.13636363636363635"/>
          <c:w val="0.26984126984126988"/>
          <c:h val="0.67224880382775165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.11870503597122326"/>
          <c:y val="0.34219269102990091"/>
          <c:w val="0.57733812949640251"/>
          <c:h val="0.421926910299004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 w="10808">
              <a:solidFill>
                <a:schemeClr val="tx1"/>
              </a:solidFill>
              <a:prstDash val="solid"/>
            </a:ln>
          </c:spPr>
          <c:explosion val="28"/>
          <c:dPt>
            <c:idx val="0"/>
            <c:explosion val="11"/>
            <c:spPr>
              <a:solidFill>
                <a:srgbClr val="FF99CC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4"/>
            <c:spPr>
              <a:solidFill>
                <a:srgbClr val="FF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7564115024634031"/>
                  <c:y val="-4.1115420545742139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6.5241508934660089E-2"/>
                  <c:y val="1.7490120145380692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7154899054046138"/>
                  <c:y val="-0.1144344980494966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7332392426149621E-3"/>
                  <c:y val="-3.012403383751007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1.3859791824285584E-2"/>
                  <c:y val="-2.9669719237545036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9.5323741007194193E-2"/>
                  <c:y val="1.9933554817275788E-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8417266187050444"/>
                  <c:y val="0.12624584717607998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28237410071942526"/>
                  <c:y val="0.2657807308970103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1616">
                <a:noFill/>
              </a:ln>
            </c:spPr>
            <c:txPr>
              <a:bodyPr/>
              <a:lstStyle/>
              <a:p>
                <a:pPr>
                  <a:defRPr sz="170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47786</c:v>
                </c:pt>
                <c:pt idx="1">
                  <c:v>12346.9</c:v>
                </c:pt>
                <c:pt idx="2">
                  <c:v>51200</c:v>
                </c:pt>
                <c:pt idx="3">
                  <c:v>970</c:v>
                </c:pt>
                <c:pt idx="4">
                  <c:v>106.1</c:v>
                </c:pt>
              </c:numCache>
            </c:numRef>
          </c:val>
        </c:ser>
      </c:pie3DChart>
      <c:spPr>
        <a:noFill/>
        <a:ln w="2161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539E-2"/>
          <c:y val="0.28857142857142859"/>
          <c:w val="0.60632688927943768"/>
          <c:h val="0.3914285714285724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149145842964457E-2"/>
                  <c:y val="-0.19662250651979438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5.6075534618017363E-2"/>
                  <c:y val="1.6179435347292062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0.13365271242263405"/>
                  <c:y val="-7.8780203283646086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9.6604633535341947E-2"/>
                  <c:y val="-3.0650049723472492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5.8842028305098801E-4"/>
                  <c:y val="-6.4054535945870629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49255.3</c:v>
                </c:pt>
                <c:pt idx="1">
                  <c:v>1029</c:v>
                </c:pt>
                <c:pt idx="2">
                  <c:v>13100</c:v>
                </c:pt>
                <c:pt idx="3">
                  <c:v>1500</c:v>
                </c:pt>
                <c:pt idx="4">
                  <c:v>110.3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1.6216216216216221E-2"/>
          <c:y val="0.41000000000000031"/>
          <c:w val="0.69189189189189304"/>
          <c:h val="0.204000000000000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3790767492300637"/>
                  <c:y val="-9.3634696178282378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3.2432432432432441E-2"/>
                  <c:y val="-1.8376562797016809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2.173832537125505E-2"/>
                  <c:y val="-1.7753102263784827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6.4300317393927914E-2"/>
                  <c:y val="-2.6697513989527365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3.1396293658003206E-2"/>
                  <c:y val="7.8065041894031574E-4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5769">
                <a:noFill/>
              </a:ln>
            </c:spPr>
            <c:txPr>
              <a:bodyPr/>
              <a:lstStyle/>
              <a:p>
                <a:pPr>
                  <a:defRPr sz="220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46734.6</c:v>
                </c:pt>
                <c:pt idx="1">
                  <c:v>10029</c:v>
                </c:pt>
                <c:pt idx="2">
                  <c:v>13100</c:v>
                </c:pt>
                <c:pt idx="3">
                  <c:v>1041</c:v>
                </c:pt>
                <c:pt idx="4">
                  <c:v>114.7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7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539E-2"/>
          <c:y val="0.28857142857142859"/>
          <c:w val="0.60632688927943768"/>
          <c:h val="0.3914285714285724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149112646434113E-2"/>
                  <c:y val="-0.19659053908584009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4.1849217638691323E-2"/>
                  <c:y val="-7.8458386250105872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7.107357668484901E-2"/>
                  <c:y val="-4.011988823977648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6870106741636002E-2"/>
                  <c:y val="-3.071306409279485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3463110852253082E-2"/>
                  <c:y val="-6.4658369316738708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48413.1</c:v>
                </c:pt>
                <c:pt idx="1">
                  <c:v>10029</c:v>
                </c:pt>
                <c:pt idx="2">
                  <c:v>13100</c:v>
                </c:pt>
                <c:pt idx="3">
                  <c:v>1082.5999999999999</c:v>
                </c:pt>
                <c:pt idx="4">
                  <c:v>119.3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@regtom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Q:\Бюджет\БЮДЖЕТ ДЛЯ ГРАЖДАН\2020\683227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28572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ТОМСКИЙ    РАЙОН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864399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  ДЛЯ   ГРАЖДАН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проекта решения Думы Томского района «Об утверждении бюджета  Томского района на 2021 год  и плановый период 2022 и 2023 годов»</a:t>
            </a: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ТОМСКОГО  РАЙОНА НА 2021 ГОД И ПЛАНОВЫЙ ПЕРИОД 2022-2023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/>
                <a:gridCol w="1971689"/>
                <a:gridCol w="2190765"/>
                <a:gridCol w="1971689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2 292 422,0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2 197 441,7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2 216 938,6 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2 292 422,0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2 197 441,7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2 216 938,6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28 835,5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27 640,8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27 886,0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28 835,5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27 640,8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27 886,0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  ТОМСКОГО 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-акцизы по подакцизным товарам (продукции), производимым на территории Российской Федерации;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упрощенной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налог на вмененный доход;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патентной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добычу общераспространенных полезных ископаемых;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-государственная пошлина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муниципальной собственности;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-платежи при пользовании природными ресурсами;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продажи материальных и нематериальных активов;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-штрафы, санкции, возмещение ущерба;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бюджета Томской области: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бюджетов сельских поселений;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ТОМСКОГО РАЙОНА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2020-2022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6642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2021 -  436 692,0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2022 -  408 002,0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2023 -  438 080,5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2021 – 73 994,6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2022  -  71 019,3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 -  72 744,0 тыс.руб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2021 -  1 738 356,0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2022 -  1 674 482,6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– 1 661 848,4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437112"/>
            <a:ext cx="24482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из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бюджетов сельских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2021  -  43 379,4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2022  -  43 937,8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 -  44 265,7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120000">
            <a:off x="5221939" y="4662083"/>
            <a:ext cx="938425" cy="1499905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ТОМСКОГО  РАЙОНА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-16411" y="792163"/>
          <a:ext cx="9077861" cy="606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79512" y="836712"/>
          <a:ext cx="4392488" cy="33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4791075" y="982663"/>
          <a:ext cx="4270375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0" y="3883025"/>
          <a:ext cx="4572000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4761446" y="3930650"/>
          <a:ext cx="438255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30932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0" y="1000108"/>
          <a:ext cx="47160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4929190" y="928670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836712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836712"/>
            <a:ext cx="12744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284984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558924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800200" cy="57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6530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6165304"/>
            <a:ext cx="2088232" cy="576064"/>
          </a:xfrm>
          <a:prstGeom prst="rect">
            <a:avLst/>
          </a:prstGeom>
          <a:solidFill>
            <a:srgbClr val="F6F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Продажа имущества, находящегося в муниципальной собственности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6165304"/>
            <a:ext cx="1274440" cy="576064"/>
          </a:xfrm>
          <a:prstGeom prst="rect">
            <a:avLst/>
          </a:prstGeom>
          <a:solidFill>
            <a:srgbClr val="551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6530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323528" y="1916832"/>
          <a:ext cx="4143404" cy="55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679950" y="3501008"/>
          <a:ext cx="44640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-252536" y="764704"/>
          <a:ext cx="9880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6165304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ТОМСКОГО 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47505"/>
          <a:ext cx="9001155" cy="592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735"/>
                <a:gridCol w="1546179"/>
                <a:gridCol w="1597494"/>
                <a:gridCol w="1508747"/>
              </a:tblGrid>
              <a:tr h="10389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97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166 660,4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160 031,1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162 528,4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0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2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>
                          <a:latin typeface="Times New Roman"/>
                          <a:ea typeface="Times New Roman"/>
                          <a:cs typeface="Times New Roman"/>
                        </a:rPr>
                        <a:t>137,6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147,9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628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129 269,1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122 447,4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124 829,3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05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65 755,2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>
                          <a:latin typeface="Times New Roman"/>
                          <a:ea typeface="Times New Roman"/>
                          <a:cs typeface="Times New Roman"/>
                        </a:rPr>
                        <a:t>35 641,3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37 073,3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8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1 636 872,6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1 601 000,8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1 611 853,2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912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83 867,8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77 646,5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78 951,3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4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74 814,7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>
                          <a:latin typeface="Times New Roman"/>
                          <a:ea typeface="Times New Roman"/>
                          <a:cs typeface="Times New Roman"/>
                        </a:rPr>
                        <a:t>68 122,2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68 341,5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6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18 954,6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18 519,5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18 881,2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99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79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116 077,6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113 895,3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Times New Roman"/>
                          <a:cs typeface="Times New Roman"/>
                        </a:rPr>
                        <a:t>114 332,5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2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2 292 422,0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2 197 441,7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2 216 938,6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2021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714357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  БЮДЖЕТ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2016 года бюджет Томского района формируются в новом «программном» формате на основе муниципальных программ. Муниципальная программа — это инструмент программно-целевого планирования и управления  муниципальными финансами. Каждая программа увязывает бюджетные ассигнования с результатами 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2736304" cy="86409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малого и среднего предпринимательства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736304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условий и охраны труда 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4077072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образования в Томском районе»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64502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«Социальное развитие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2636912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сельскохозяйственного производства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Томского района»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 имуществом Томского района 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муниципальными финансами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5733256"/>
            <a:ext cx="291581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комфортности проживания на территории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72514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информационного общества 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5445224"/>
            <a:ext cx="2520280" cy="100811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«Обеспечение безопасности населения Томского района»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2636912"/>
            <a:ext cx="2736304" cy="115212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«Формирование современной среды и архитектурного облика Томского района»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7829" name="Содержимое 3"/>
          <p:cNvGraphicFramePr>
            <a:graphicFrameLocks noChangeAspect="1"/>
          </p:cNvGraphicFramePr>
          <p:nvPr/>
        </p:nvGraphicFramePr>
        <p:xfrm>
          <a:off x="755576" y="404664"/>
          <a:ext cx="3930402" cy="2721048"/>
        </p:xfrm>
        <a:graphic>
          <a:graphicData uri="http://schemas.openxmlformats.org/presentationml/2006/ole">
            <p:oleObj spid="_x0000_s77832" name="Документ" r:id="rId4" imgW="6096794" imgH="4050563" progId="Word.Document.12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85728"/>
            <a:ext cx="8496944" cy="6072230"/>
          </a:xfrm>
          <a:prstGeom prst="rect">
            <a:avLst/>
          </a:prstGeom>
          <a:ln>
            <a:noFill/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Томского района.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Управление финансов Администрации Томского района предлагает вам очередную редакцию «Бюджета для граждан»,  подготовленную на основе проекта решения Думы Томского района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бюджета Томского района на 2021 год  и плановый период 2022 и 2023 годов»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неформальный язык и доступные форматы.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Целью направления  вам информации о формировании бюджета района в доступной форме  является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Томского района.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Н.Н. Чернова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Заместитель Главы                                                                                                                                                                Администрации Томского района 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– начальник Управления финансов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ПРОГРАММЫ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5"/>
          <a:ext cx="9144000" cy="622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605092"/>
                <a:gridCol w="1428760"/>
                <a:gridCol w="1357322"/>
                <a:gridCol w="1357290"/>
              </a:tblGrid>
              <a:tr h="5764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99CC"/>
                    </a:solidFill>
                  </a:tcPr>
                </a:tc>
              </a:tr>
              <a:tr h="48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малого и среднего предпринимательства в Томском районе"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696,9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749,4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условий и охраны труда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165,1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 имуществом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1 434,0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1 315,0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1 413,9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муниципальными финансами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117 979,7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115 639,5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116 208,0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сельскохозяйственного производства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69 896,6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69 683,8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69 780,1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образования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1 597 498,3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1 561 037,9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1 572 627,8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"Социальное развитие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193 889,0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187 569,3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188 495,7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информационного общества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1 213,0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1 112,4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1 196,0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68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комфортности проживания на территории Томского района"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46 156,2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17 545,4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18 812,1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"Обеспечение безопасности населения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243,9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262,3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"Формирование современной среды и архитектурного облика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37 944,2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28 148,3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30 204,2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2 067 217.0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1 983 157.5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1 999 927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 И  НЕПРОГРАММНЫЕ  РАСХОДЫ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86050" cy="3888432"/>
          </a:xfrm>
          <a:prstGeom prst="rect">
            <a:avLst/>
          </a:prstGeom>
          <a:noFill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110543" y="476672"/>
          <a:ext cx="7852607" cy="48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96336" y="3645024"/>
            <a:ext cx="1080120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41167"/>
          <a:ext cx="9144001" cy="1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2000264"/>
                <a:gridCol w="1785950"/>
                <a:gridCol w="1928795"/>
              </a:tblGrid>
              <a:tr h="3869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545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2 067 217.0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1 983 157.5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1 999 927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</a:tr>
              <a:tr h="4457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225 205,0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214 284,2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217 011,6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2 292 422.0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2 197 441.7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2 216 938.6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68344" y="4653136"/>
            <a:ext cx="1475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Управлением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reception@regtom.ru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Томского района - начальник  Управления финансов Администрации Томского района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Чернова Надежда Николаевна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9-00 до 18-00,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Documents\Desktop\Лучший Мо\к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52"/>
            <a:ext cx="5688632" cy="6462504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 descr="C:\Users\Ilavskaya\Desktop\Бюджет для граждан 2019\фото гер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1728192" cy="21669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3929067"/>
            <a:ext cx="33209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Площадь Томского района составляет                                                                                                                                                     10 064,2 км²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района -79,5 тыс.человек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  поселений, 128 населенных пунктов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970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91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375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9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8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ТОМСКОГО РАЙОНА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799288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собранию РФ, определяющих бюджетную политику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08920"/>
            <a:ext cx="60486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«Томский район»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77768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517232"/>
            <a:ext cx="61206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 В ТОМСКОМ  РАЙОНЕ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7281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7072"/>
            <a:ext cx="3574942" cy="2232248"/>
            <a:chOff x="3071835" y="1714517"/>
            <a:chExt cx="2998878" cy="1254892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96691" y="1714517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«Томский район»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2034464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Томского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ТОМСКОГО РАЙОНА НА 2021 ГОД И ПЛАНОВЫЙ ПЕРИОД 2022-2023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Томского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Томского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6391</TotalTime>
  <Words>1851</Words>
  <Application>Microsoft Office PowerPoint</Application>
  <PresentationFormat>Экран (4:3)</PresentationFormat>
  <Paragraphs>354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Урушанова Маргарита</cp:lastModifiedBy>
  <cp:revision>1178</cp:revision>
  <dcterms:created xsi:type="dcterms:W3CDTF">2017-11-14T03:01:15Z</dcterms:created>
  <dcterms:modified xsi:type="dcterms:W3CDTF">2020-12-18T03:19:47Z</dcterms:modified>
</cp:coreProperties>
</file>