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305" r:id="rId2"/>
    <p:sldId id="304" r:id="rId3"/>
    <p:sldId id="292" r:id="rId4"/>
    <p:sldId id="306" r:id="rId5"/>
    <p:sldId id="260" r:id="rId6"/>
    <p:sldId id="296" r:id="rId7"/>
    <p:sldId id="297" r:id="rId8"/>
    <p:sldId id="293" r:id="rId9"/>
    <p:sldId id="298" r:id="rId10"/>
    <p:sldId id="300" r:id="rId11"/>
    <p:sldId id="299" r:id="rId12"/>
    <p:sldId id="303" r:id="rId13"/>
    <p:sldId id="301" r:id="rId14"/>
    <p:sldId id="302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9E9BD"/>
    <a:srgbClr val="B33B9C"/>
    <a:srgbClr val="C6E6A2"/>
    <a:srgbClr val="CFF8BE"/>
    <a:srgbClr val="D76C31"/>
    <a:srgbClr val="FFFFCC"/>
    <a:srgbClr val="0000FF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322" autoAdjust="0"/>
  </p:normalViewPr>
  <p:slideViewPr>
    <p:cSldViewPr>
      <p:cViewPr varScale="1">
        <p:scale>
          <a:sx n="97" d="100"/>
          <a:sy n="97" d="100"/>
        </p:scale>
        <p:origin x="-2022" y="1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5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2231.9</c:v>
                </c:pt>
                <c:pt idx="1">
                  <c:v>2593.4</c:v>
                </c:pt>
                <c:pt idx="2">
                  <c:v>3404.9</c:v>
                </c:pt>
                <c:pt idx="3">
                  <c:v>4695.2</c:v>
                </c:pt>
                <c:pt idx="4">
                  <c:v>3295.4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2341.3000000000002</c:v>
                </c:pt>
                <c:pt idx="1">
                  <c:v>2571.3000000000002</c:v>
                </c:pt>
                <c:pt idx="2">
                  <c:v>3409.2</c:v>
                </c:pt>
                <c:pt idx="3">
                  <c:v>4242.8</c:v>
                </c:pt>
                <c:pt idx="4">
                  <c:v>3446.3</c:v>
                </c:pt>
              </c:numCache>
            </c:numRef>
          </c:val>
        </c:ser>
        <c:dLbls/>
        <c:shape val="cylinder"/>
        <c:axId val="60871808"/>
        <c:axId val="60873344"/>
        <c:axId val="0"/>
      </c:bar3DChart>
      <c:catAx>
        <c:axId val="60871808"/>
        <c:scaling>
          <c:orientation val="minMax"/>
        </c:scaling>
        <c:axPos val="b"/>
        <c:numFmt formatCode="General" sourceLinked="1"/>
        <c:tickLblPos val="nextTo"/>
        <c:crossAx val="60873344"/>
        <c:crosses val="autoZero"/>
        <c:auto val="1"/>
        <c:lblAlgn val="ctr"/>
        <c:lblOffset val="100"/>
      </c:catAx>
      <c:valAx>
        <c:axId val="60873344"/>
        <c:scaling>
          <c:orientation val="minMax"/>
        </c:scaling>
        <c:axPos val="l"/>
        <c:majorGridlines/>
        <c:numFmt formatCode="General" sourceLinked="1"/>
        <c:tickLblPos val="nextTo"/>
        <c:crossAx val="608718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dLbls/>
        <c:bubbleScale val="100"/>
        <c:axId val="155335680"/>
        <c:axId val="155357952"/>
      </c:bubbleChart>
      <c:valAx>
        <c:axId val="155335680"/>
        <c:scaling>
          <c:orientation val="minMax"/>
        </c:scaling>
        <c:axPos val="b"/>
        <c:tickLblPos val="nextTo"/>
        <c:crossAx val="155357952"/>
        <c:crosses val="autoZero"/>
        <c:crossBetween val="midCat"/>
      </c:valAx>
      <c:valAx>
        <c:axId val="155357952"/>
        <c:scaling>
          <c:orientation val="minMax"/>
        </c:scaling>
        <c:axPos val="l"/>
        <c:majorGridlines/>
        <c:tickLblPos val="nextTo"/>
        <c:crossAx val="155335680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6.0942916481652063E-3"/>
                  <c:y val="-2.0448613600099211E-2"/>
                </c:manualLayout>
              </c:layout>
              <c:showVal val="1"/>
            </c:dLbl>
            <c:dLbl>
              <c:idx val="1"/>
              <c:layout>
                <c:manualLayout>
                  <c:x val="1.2188583296330447E-2"/>
                  <c:y val="-7.6682301000372023E-3"/>
                </c:manualLayout>
              </c:layout>
              <c:showVal val="1"/>
            </c:dLbl>
            <c:dLbl>
              <c:idx val="2"/>
              <c:layout>
                <c:manualLayout>
                  <c:x val="6.0942916481651864E-3"/>
                  <c:y val="-2.8116843700136378E-2"/>
                </c:manualLayout>
              </c:layout>
              <c:showVal val="1"/>
            </c:dLbl>
            <c:dLbl>
              <c:idx val="3"/>
              <c:layout>
                <c:manualLayout>
                  <c:x val="1.2188583296330383E-2"/>
                  <c:y val="5.1121534000247984E-3"/>
                </c:manualLayout>
              </c:layout>
              <c:showVal val="1"/>
            </c:dLbl>
            <c:dLbl>
              <c:idx val="4"/>
              <c:layout>
                <c:manualLayout>
                  <c:x val="6.0942916481651864E-3"/>
                  <c:y val="-5.112153400024798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2341.3000000000002</c:v>
                </c:pt>
                <c:pt idx="1">
                  <c:v>2571.3000000000002</c:v>
                </c:pt>
                <c:pt idx="2">
                  <c:v>3409.2</c:v>
                </c:pt>
                <c:pt idx="3">
                  <c:v>4242.8</c:v>
                </c:pt>
                <c:pt idx="4">
                  <c:v>3446.3</c:v>
                </c:pt>
              </c:numCache>
            </c:numRef>
          </c:val>
        </c:ser>
        <c:dLbls/>
        <c:shape val="box"/>
        <c:axId val="155436160"/>
        <c:axId val="155437696"/>
        <c:axId val="0"/>
      </c:bar3DChart>
      <c:catAx>
        <c:axId val="155436160"/>
        <c:scaling>
          <c:orientation val="minMax"/>
        </c:scaling>
        <c:axPos val="b"/>
        <c:numFmt formatCode="General" sourceLinked="1"/>
        <c:tickLblPos val="nextTo"/>
        <c:crossAx val="155437696"/>
        <c:crosses val="autoZero"/>
        <c:auto val="1"/>
        <c:lblAlgn val="ctr"/>
        <c:lblOffset val="100"/>
      </c:catAx>
      <c:valAx>
        <c:axId val="155437696"/>
        <c:scaling>
          <c:orientation val="minMax"/>
        </c:scaling>
        <c:axPos val="l"/>
        <c:majorGridlines/>
        <c:numFmt formatCode="General" sourceLinked="1"/>
        <c:tickLblPos val="nextTo"/>
        <c:crossAx val="15543616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pattFill prst="pct60">
      <a:fgClr>
        <a:srgbClr val="C6E6A2"/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dLbls/>
        <c:bubbleScale val="100"/>
        <c:axId val="155252224"/>
        <c:axId val="155253760"/>
      </c:bubbleChart>
      <c:valAx>
        <c:axId val="155252224"/>
        <c:scaling>
          <c:orientation val="minMax"/>
        </c:scaling>
        <c:axPos val="b"/>
        <c:tickLblPos val="nextTo"/>
        <c:crossAx val="155253760"/>
        <c:crosses val="autoZero"/>
        <c:crossBetween val="midCat"/>
      </c:valAx>
      <c:valAx>
        <c:axId val="155253760"/>
        <c:scaling>
          <c:orientation val="minMax"/>
        </c:scaling>
        <c:axPos val="l"/>
        <c:majorGridlines/>
        <c:tickLblPos val="nextTo"/>
        <c:crossAx val="155252224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8095288012998586"/>
          <c:y val="5.7194311465833376E-2"/>
        </c:manualLayout>
      </c:layout>
      <c:txPr>
        <a:bodyPr/>
        <a:lstStyle/>
        <a:p>
          <a:pPr>
            <a:defRPr sz="2400">
              <a:latin typeface="Arial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title>
    <c:view3D>
      <c:rotX val="75"/>
      <c:rotY val="204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explosion val="17"/>
          <c:dPt>
            <c:idx val="9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6.7076826454731814E-2"/>
                  <c:y val="0"/>
                </c:manualLayout>
              </c:layout>
              <c:showLegendKey val="1"/>
              <c:showVal val="1"/>
              <c:showCatName val="1"/>
            </c:dLbl>
            <c:dLbl>
              <c:idx val="1"/>
              <c:layout>
                <c:manualLayout>
                  <c:x val="-0.15060820521874418"/>
                  <c:y val="-5.9014369276756518E-2"/>
                </c:manualLayout>
              </c:layout>
              <c:showLegendKey val="1"/>
              <c:showVal val="1"/>
              <c:showCatName val="1"/>
            </c:dLbl>
            <c:dLbl>
              <c:idx val="2"/>
              <c:layout>
                <c:manualLayout>
                  <c:x val="-0.11082751036089095"/>
                  <c:y val="-8.3586667071292975E-2"/>
                </c:manualLayout>
              </c:layout>
              <c:showLegendKey val="1"/>
              <c:showVal val="1"/>
              <c:showCatNam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"/>
                  <c:y val="-6.6305688530430534E-2"/>
                </c:manualLayout>
              </c:layout>
              <c:showLegendKey val="1"/>
              <c:showVal val="1"/>
              <c:showCatName val="1"/>
            </c:dLbl>
            <c:dLbl>
              <c:idx val="5"/>
              <c:layout>
                <c:manualLayout>
                  <c:x val="2.0406249626992792E-2"/>
                  <c:y val="-3.7516690467422925E-2"/>
                </c:manualLayout>
              </c:layout>
              <c:showLegendKey val="1"/>
              <c:showVal val="1"/>
              <c:showCatName val="1"/>
            </c:dLbl>
            <c:dLbl>
              <c:idx val="6"/>
              <c:layout>
                <c:manualLayout>
                  <c:x val="0"/>
                  <c:y val="-7.7266347517999531E-2"/>
                </c:manualLayout>
              </c:layout>
              <c:showLegendKey val="1"/>
              <c:showVal val="1"/>
              <c:showCatName val="1"/>
            </c:dLbl>
            <c:dLbl>
              <c:idx val="7"/>
              <c:layout>
                <c:manualLayout>
                  <c:x val="3.6439936425796612E-2"/>
                  <c:y val="-6.8420625226406601E-2"/>
                </c:manualLayout>
              </c:layout>
              <c:showLegendKey val="1"/>
              <c:showVal val="1"/>
              <c:showCatName val="1"/>
            </c:dLbl>
            <c:dLbl>
              <c:idx val="8"/>
              <c:layout>
                <c:manualLayout>
                  <c:x val="0.10959285056481333"/>
                  <c:y val="1.3204554776168125E-3"/>
                </c:manualLayout>
              </c:layout>
              <c:showLegendKey val="1"/>
              <c:showVal val="1"/>
              <c:showCatName val="1"/>
            </c:dLbl>
            <c:dLbl>
              <c:idx val="10"/>
              <c:layout>
                <c:manualLayout>
                  <c:x val="0.31723759343544028"/>
                  <c:y val="-1.0747014427150226E-2"/>
                </c:manualLayout>
              </c:layout>
              <c:showLegendKey val="1"/>
              <c:showVal val="1"/>
              <c:showCatName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1"/>
            <c:showVal val="1"/>
            <c:showCatNam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Национальная безопасность и правоохранительная деятельность </c:v>
                </c:pt>
                <c:pt idx="4">
                  <c:v>Жилищно-коммунальное хозяйство</c:v>
                </c:pt>
                <c:pt idx="5">
                  <c:v>Физическая культура и спорт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Межбюджетные трансферты</c:v>
                </c:pt>
                <c:pt idx="9">
                  <c:v>Образование</c:v>
                </c:pt>
                <c:pt idx="10">
                  <c:v>Охрана окружающей среды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4.7</c:v>
                </c:pt>
                <c:pt idx="1">
                  <c:v>0.15000000000000008</c:v>
                </c:pt>
                <c:pt idx="2">
                  <c:v>10.5</c:v>
                </c:pt>
                <c:pt idx="3" formatCode="#,##0.00">
                  <c:v>1.0000000000000005E-2</c:v>
                </c:pt>
                <c:pt idx="4">
                  <c:v>9.4</c:v>
                </c:pt>
                <c:pt idx="5">
                  <c:v>0.70000000000000029</c:v>
                </c:pt>
                <c:pt idx="6">
                  <c:v>4.0199999999999996</c:v>
                </c:pt>
                <c:pt idx="7">
                  <c:v>2.4</c:v>
                </c:pt>
                <c:pt idx="8">
                  <c:v>4.3599999999999985</c:v>
                </c:pt>
                <c:pt idx="9">
                  <c:v>63.6</c:v>
                </c:pt>
                <c:pt idx="10">
                  <c:v>8.0000000000000043E-2</c:v>
                </c:pt>
              </c:numCache>
            </c:numRef>
          </c:val>
        </c:ser>
        <c:dLbls/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dLbls/>
        <c:bubbleScale val="100"/>
        <c:axId val="155298048"/>
        <c:axId val="155360256"/>
      </c:bubbleChart>
      <c:valAx>
        <c:axId val="155298048"/>
        <c:scaling>
          <c:orientation val="minMax"/>
        </c:scaling>
        <c:axPos val="b"/>
        <c:tickLblPos val="nextTo"/>
        <c:crossAx val="155360256"/>
        <c:crosses val="autoZero"/>
        <c:crossBetween val="midCat"/>
      </c:valAx>
      <c:valAx>
        <c:axId val="155360256"/>
        <c:scaling>
          <c:orientation val="minMax"/>
        </c:scaling>
        <c:axPos val="l"/>
        <c:majorGridlines/>
        <c:tickLblPos val="nextTo"/>
        <c:crossAx val="155298048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dLbls/>
        <c:bubbleScale val="100"/>
        <c:axId val="130028672"/>
        <c:axId val="130030208"/>
      </c:bubbleChart>
      <c:valAx>
        <c:axId val="130028672"/>
        <c:scaling>
          <c:orientation val="minMax"/>
        </c:scaling>
        <c:axPos val="b"/>
        <c:tickLblPos val="nextTo"/>
        <c:crossAx val="130030208"/>
        <c:crosses val="autoZero"/>
        <c:crossBetween val="midCat"/>
      </c:valAx>
      <c:valAx>
        <c:axId val="130030208"/>
        <c:scaling>
          <c:orientation val="minMax"/>
        </c:scaling>
        <c:axPos val="l"/>
        <c:majorGridlines/>
        <c:tickLblPos val="nextTo"/>
        <c:crossAx val="130028672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8.6052076845069297E-2"/>
          <c:y val="4.2800189941051434E-2"/>
        </c:manualLayout>
      </c:layout>
    </c:title>
    <c:plotArea>
      <c:layout>
        <c:manualLayout>
          <c:layoutTarget val="inner"/>
          <c:xMode val="edge"/>
          <c:yMode val="edge"/>
          <c:x val="5.3933714514063494E-2"/>
          <c:y val="0.13497919072530823"/>
          <c:w val="0.56809310162781224"/>
          <c:h val="0.758459583223190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3350" prst="riblet"/>
              <a:bevelB w="38100"/>
            </a:sp3d>
          </c:spPr>
          <c:dPt>
            <c:idx val="1"/>
            <c:spPr>
              <a:solidFill>
                <a:srgbClr val="D76C31"/>
              </a:solidFill>
              <a:scene3d>
                <a:camera prst="orthographicFront"/>
                <a:lightRig rig="threePt" dir="t"/>
              </a:scene3d>
              <a:sp3d>
                <a:bevelT w="133350" prst="riblet"/>
                <a:bevelB w="38100"/>
              </a:sp3d>
            </c:spPr>
          </c:dPt>
          <c:dLbls>
            <c:dLbl>
              <c:idx val="0"/>
              <c:layout>
                <c:manualLayout>
                  <c:x val="-8.1332964635042845E-2"/>
                  <c:y val="0.11134202227348752"/>
                </c:manualLayout>
              </c:layout>
              <c:showVal val="1"/>
            </c:dLbl>
            <c:dLbl>
              <c:idx val="1"/>
              <c:layout>
                <c:manualLayout>
                  <c:x val="0.16213258339726741"/>
                  <c:y val="-0.21768441850687709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0.19505978029981186</c:v>
                </c:pt>
                <c:pt idx="1">
                  <c:v>0.80494021970018881</c:v>
                </c:pt>
              </c:numCache>
            </c:numRef>
          </c:val>
        </c:ser>
        <c:dLbls/>
        <c:firstSliceAng val="8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57614268062372864"/>
          <c:y val="0.21954697869853773"/>
          <c:w val="0.3183789017468831"/>
          <c:h val="0.29729401135722888"/>
        </c:manualLayout>
      </c:layout>
    </c:legend>
    <c:plotVisOnly val="1"/>
    <c:dispBlanksAs val="zero"/>
  </c:chart>
  <c:spPr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plotArea>
      <c:layout/>
      <c:pieChart>
        <c:varyColors val="1"/>
        <c:dLbls/>
        <c:firstSliceAng val="0"/>
      </c:pie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1.7144163831137441E-2"/>
          <c:y val="4.4589187772525338E-2"/>
        </c:manualLayout>
      </c:layout>
    </c:title>
    <c:plotArea>
      <c:layout>
        <c:manualLayout>
          <c:layoutTarget val="inner"/>
          <c:xMode val="edge"/>
          <c:yMode val="edge"/>
          <c:x val="6.1333192550696389E-3"/>
          <c:y val="6.1252441263002576E-2"/>
          <c:w val="0.64841562458978586"/>
          <c:h val="0.938747558736997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00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explosion val="2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explosion val="37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B33B9C"/>
              </a:solidFill>
            </c:spPr>
          </c:dPt>
          <c:dLbls>
            <c:dLbl>
              <c:idx val="1"/>
              <c:layout>
                <c:manualLayout>
                  <c:x val="-3.8514082239449847E-2"/>
                  <c:y val="7.8686801951515534E-2"/>
                </c:manualLayout>
              </c:layout>
              <c:showVal val="1"/>
            </c:dLbl>
            <c:dLbl>
              <c:idx val="2"/>
              <c:layout>
                <c:manualLayout>
                  <c:x val="-4.4839650584963302E-2"/>
                  <c:y val="-1.0491573593535385E-2"/>
                </c:manualLayout>
              </c:layout>
              <c:showVal val="1"/>
            </c:dLbl>
            <c:dLbl>
              <c:idx val="3"/>
              <c:layout>
                <c:manualLayout>
                  <c:x val="-1.9430515253484149E-2"/>
                  <c:y val="-2.3606040585454732E-2"/>
                </c:manualLayout>
              </c:layout>
              <c:showVal val="1"/>
            </c:dLbl>
            <c:dLbl>
              <c:idx val="4"/>
              <c:layout>
                <c:manualLayout>
                  <c:x val="-7.174344093594158E-2"/>
                  <c:y val="-5.2457867967676902E-2"/>
                </c:manualLayout>
              </c:layout>
              <c:showVal val="1"/>
            </c:dLbl>
            <c:dLbl>
              <c:idx val="5"/>
              <c:layout>
                <c:manualLayout>
                  <c:x val="-8.3700681091931406E-2"/>
                  <c:y val="-8.3932588748283493E-2"/>
                </c:manualLayout>
              </c:layout>
              <c:showVal val="1"/>
            </c:dLbl>
            <c:dLbl>
              <c:idx val="6"/>
              <c:layout>
                <c:manualLayout>
                  <c:x val="-5.5302235721454714E-2"/>
                  <c:y val="-0.11803020292727341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Лист1!$A$2:$A$9</c:f>
              <c:strCache>
                <c:ptCount val="7"/>
                <c:pt idx="0">
                  <c:v>Налог на доходы физических лиц</c:v>
                </c:pt>
                <c:pt idx="1">
                  <c:v>Налог, взимаемый в связи с применением упрощенной системы налогообложения</c:v>
                </c:pt>
                <c:pt idx="2">
                  <c:v>Акцизы на нефтепродукты</c:v>
                </c:pt>
                <c:pt idx="3">
                  <c:v>Единый налог на вмененный доход</c:v>
                </c:pt>
                <c:pt idx="4">
                  <c:v>Единый сельскохозяйственный налог </c:v>
                </c:pt>
                <c:pt idx="5">
                  <c:v>Налог на добычу общераспространенных полезных ископаемых</c:v>
                </c:pt>
                <c:pt idx="6">
                  <c:v>Налог, взимаемый в связи с применением патентной системы налогообложения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401.9</c:v>
                </c:pt>
                <c:pt idx="1">
                  <c:v>74.400000000000006</c:v>
                </c:pt>
                <c:pt idx="2">
                  <c:v>12.1</c:v>
                </c:pt>
                <c:pt idx="3">
                  <c:v>2.9</c:v>
                </c:pt>
                <c:pt idx="4">
                  <c:v>1.8</c:v>
                </c:pt>
                <c:pt idx="5">
                  <c:v>7.8</c:v>
                </c:pt>
                <c:pt idx="6">
                  <c:v>10.7</c:v>
                </c:pt>
              </c:numCache>
            </c:numRef>
          </c:val>
        </c:ser>
        <c:dLbls/>
        <c:firstSliceAng val="305"/>
        <c:holeSize val="41"/>
      </c:doughnutChart>
    </c:plotArea>
    <c:legend>
      <c:legendPos val="r"/>
      <c:layout>
        <c:manualLayout>
          <c:xMode val="edge"/>
          <c:yMode val="edge"/>
          <c:x val="0.61720790439480622"/>
          <c:y val="5.8494094488188934E-3"/>
          <c:w val="0.38279209560519634"/>
          <c:h val="0.99415053466752568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pattFill prst="pct60">
      <a:fgClr>
        <a:schemeClr val="bg2">
          <a:lumMod val="90000"/>
        </a:schemeClr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dLbls/>
        <c:bubbleScale val="100"/>
        <c:axId val="54105600"/>
        <c:axId val="54107136"/>
      </c:bubbleChart>
      <c:valAx>
        <c:axId val="54105600"/>
        <c:scaling>
          <c:orientation val="minMax"/>
        </c:scaling>
        <c:axPos val="b"/>
        <c:tickLblPos val="nextTo"/>
        <c:crossAx val="54107136"/>
        <c:crosses val="autoZero"/>
        <c:crossBetween val="midCat"/>
      </c:valAx>
      <c:valAx>
        <c:axId val="54107136"/>
        <c:scaling>
          <c:orientation val="minMax"/>
        </c:scaling>
        <c:axPos val="l"/>
        <c:majorGridlines/>
        <c:tickLblPos val="nextTo"/>
        <c:crossAx val="54105600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1.7144163831137441E-2"/>
          <c:y val="4.4589187772525338E-2"/>
        </c:manualLayout>
      </c:layout>
    </c:title>
    <c:plotArea>
      <c:layout>
        <c:manualLayout>
          <c:layoutTarget val="inner"/>
          <c:xMode val="edge"/>
          <c:yMode val="edge"/>
          <c:x val="6.1333192550696346E-3"/>
          <c:y val="6.1252441263002576E-2"/>
          <c:w val="0.64841562458978552"/>
          <c:h val="0.938747558736997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00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7"/>
            <c:explosion val="18"/>
            <c:spPr>
              <a:solidFill>
                <a:srgbClr val="B33B9C"/>
              </a:solidFill>
            </c:spPr>
          </c:dPt>
          <c:dLbls>
            <c:dLbl>
              <c:idx val="1"/>
              <c:layout>
                <c:manualLayout>
                  <c:x val="7.4732750974939519E-3"/>
                  <c:y val="-3.4097614178990002E-2"/>
                </c:manualLayout>
              </c:layout>
              <c:showVal val="1"/>
            </c:dLbl>
            <c:dLbl>
              <c:idx val="2"/>
              <c:layout>
                <c:manualLayout>
                  <c:x val="-3.4006814685374136E-2"/>
                  <c:y val="1.7115308796131171E-2"/>
                </c:manualLayout>
              </c:layout>
              <c:showVal val="1"/>
            </c:dLbl>
            <c:dLbl>
              <c:idx val="4"/>
              <c:layout>
                <c:manualLayout>
                  <c:x val="4.9323615643459592E-2"/>
                  <c:y val="-0.12589888312242511"/>
                </c:manualLayout>
              </c:layout>
              <c:showVal val="1"/>
            </c:dLbl>
            <c:dLbl>
              <c:idx val="5"/>
              <c:layout>
                <c:manualLayout>
                  <c:x val="2.391448031198027E-2"/>
                  <c:y val="-5.2457867967676902E-2"/>
                </c:manualLayout>
              </c:layout>
              <c:showVal val="1"/>
            </c:dLbl>
            <c:dLbl>
              <c:idx val="6"/>
              <c:layout>
                <c:manualLayout>
                  <c:x val="5.2510643826769064E-3"/>
                  <c:y val="-8.062815612039833E-4"/>
                </c:manualLayout>
              </c:layout>
              <c:showVal val="1"/>
            </c:dLbl>
            <c:dLbl>
              <c:idx val="7"/>
              <c:layout>
                <c:manualLayout>
                  <c:x val="5.2312925682457129E-2"/>
                  <c:y val="-9.9669949138586761E-2"/>
                </c:manualLayout>
              </c:layout>
              <c:showVal val="1"/>
            </c:dLbl>
            <c:txPr>
              <a:bodyPr rot="-120000"/>
              <a:lstStyle/>
              <a:p>
                <a:pPr>
                  <a:defRPr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Арендная плата за земельные участки</c:v>
                </c:pt>
                <c:pt idx="1">
                  <c:v>Доходы от продажи земельных участков</c:v>
                </c:pt>
                <c:pt idx="2">
                  <c:v>Плата за негативное воздействие на окружающую среду</c:v>
                </c:pt>
                <c:pt idx="3">
                  <c:v>Штрафы, санкции</c:v>
                </c:pt>
                <c:pt idx="4">
                  <c:v>Плата за увеличение площади земельных участков</c:v>
                </c:pt>
                <c:pt idx="5">
                  <c:v>Арендная плата за имущество</c:v>
                </c:pt>
                <c:pt idx="6">
                  <c:v>Прочие неналоговые доходы</c:v>
                </c:pt>
                <c:pt idx="7">
                  <c:v>Плата за установку рекламной конструкции</c:v>
                </c:pt>
                <c:pt idx="8">
                  <c:v>реализация имущества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50.8</c:v>
                </c:pt>
                <c:pt idx="1">
                  <c:v>29.9</c:v>
                </c:pt>
                <c:pt idx="2">
                  <c:v>28</c:v>
                </c:pt>
                <c:pt idx="3">
                  <c:v>9.9</c:v>
                </c:pt>
                <c:pt idx="4">
                  <c:v>4.4000000000000004</c:v>
                </c:pt>
                <c:pt idx="5">
                  <c:v>3.6</c:v>
                </c:pt>
                <c:pt idx="6">
                  <c:v>7.8</c:v>
                </c:pt>
                <c:pt idx="7">
                  <c:v>0.60000000000000031</c:v>
                </c:pt>
                <c:pt idx="8">
                  <c:v>8.0000000000000043E-2</c:v>
                </c:pt>
              </c:numCache>
            </c:numRef>
          </c:val>
        </c:ser>
        <c:dLbls/>
        <c:firstSliceAng val="51"/>
        <c:holeSize val="50"/>
      </c:doughnutChart>
    </c:plotArea>
    <c:legend>
      <c:legendPos val="r"/>
      <c:layout>
        <c:manualLayout>
          <c:xMode val="edge"/>
          <c:yMode val="edge"/>
          <c:x val="0.617207904394806"/>
          <c:y val="5.8494094488188934E-3"/>
          <c:w val="0.38279209560519634"/>
          <c:h val="0.99415053466752568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pattFill prst="pct60">
      <a:fgClr>
        <a:schemeClr val="bg2">
          <a:lumMod val="90000"/>
        </a:schemeClr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dLbls/>
        <c:bubbleScale val="100"/>
        <c:axId val="149978112"/>
        <c:axId val="54256384"/>
      </c:bubbleChart>
      <c:valAx>
        <c:axId val="149978112"/>
        <c:scaling>
          <c:orientation val="minMax"/>
        </c:scaling>
        <c:axPos val="b"/>
        <c:tickLblPos val="nextTo"/>
        <c:crossAx val="54256384"/>
        <c:crosses val="autoZero"/>
        <c:crossBetween val="midCat"/>
      </c:valAx>
      <c:valAx>
        <c:axId val="54256384"/>
        <c:scaling>
          <c:orientation val="minMax"/>
        </c:scaling>
        <c:axPos val="l"/>
        <c:majorGridlines/>
        <c:tickLblPos val="nextTo"/>
        <c:crossAx val="149978112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514618587868265E-2"/>
          <c:y val="3.4545367974986967E-2"/>
          <c:w val="0.55002962596612803"/>
          <c:h val="0.920749147932633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463437455563932E-3"/>
                  <c:y val="-1.528783717745952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layout>
                <c:manualLayout>
                  <c:x val="-1.7561249466767265E-2"/>
                  <c:y val="-1.2740026947655098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dLbl>
              <c:idx val="0"/>
              <c:layout>
                <c:manualLayout>
                  <c:x val="5.8537498222557292E-2"/>
                  <c:y val="2.9755027704874856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1519.4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 из бюджета Томской области</c:v>
                </c:pt>
              </c:strCache>
            </c:strRef>
          </c:tx>
          <c:dLbls>
            <c:dLbl>
              <c:idx val="0"/>
              <c:layout>
                <c:manualLayout>
                  <c:x val="1.1707499644511505E-2"/>
                  <c:y val="-2.795858242219763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172.4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бюджетам муниципальных районов из местных бюджетов</c:v>
                </c:pt>
              </c:strCache>
            </c:strRef>
          </c:tx>
          <c:dLbls>
            <c:dLbl>
              <c:idx val="0"/>
              <c:layout>
                <c:manualLayout>
                  <c:x val="5.8536345909600126E-3"/>
                  <c:y val="-8.2693079323842254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0.60000000000000031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Иные межбюджетные трансферты из бюджетов поселений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0"/>
                  <c:y val="6.9494427018849877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49.8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4785285268874666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 бюджета от возврата остатков прошлых лет автономными и бюджетными учреждениями, а также из бюджетов поселений</c:v>
                </c:pt>
              </c:strCache>
            </c:strRef>
          </c:tx>
          <c:dLbls>
            <c:dLbl>
              <c:idx val="0"/>
              <c:layout>
                <c:manualLayout>
                  <c:x val="2.0488124377895038E-2"/>
                  <c:y val="1.9828423374826903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120.7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Возврат остатков прошлых лет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-40</c:v>
                </c:pt>
              </c:numCache>
            </c:numRef>
          </c:val>
        </c:ser>
        <c:dLbls/>
        <c:axId val="150104320"/>
        <c:axId val="150126592"/>
      </c:barChart>
      <c:catAx>
        <c:axId val="150104320"/>
        <c:scaling>
          <c:orientation val="minMax"/>
        </c:scaling>
        <c:axPos val="b"/>
        <c:numFmt formatCode="General" sourceLinked="1"/>
        <c:tickLblPos val="nextTo"/>
        <c:crossAx val="150126592"/>
        <c:crosses val="autoZero"/>
        <c:auto val="1"/>
        <c:lblAlgn val="ctr"/>
        <c:lblOffset val="100"/>
      </c:catAx>
      <c:valAx>
        <c:axId val="150126592"/>
        <c:scaling>
          <c:orientation val="minMax"/>
          <c:max val="1300"/>
          <c:min val="-100"/>
        </c:scaling>
        <c:axPos val="l"/>
        <c:majorGridlines/>
        <c:numFmt formatCode="General" sourceLinked="1"/>
        <c:tickLblPos val="nextTo"/>
        <c:crossAx val="15010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27643112083989"/>
          <c:y val="5.8652213246147434E-3"/>
          <c:w val="0.33772356887916238"/>
          <c:h val="0.93142255027219201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spPr>
    <a:pattFill prst="pct60">
      <a:fgClr>
        <a:schemeClr val="bg2">
          <a:lumMod val="90000"/>
        </a:schemeClr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30.4</c:v>
                </c:pt>
                <c:pt idx="1">
                  <c:v>34.5</c:v>
                </c:pt>
                <c:pt idx="2">
                  <c:v>44.3</c:v>
                </c:pt>
                <c:pt idx="3">
                  <c:v>59.1</c:v>
                </c:pt>
                <c:pt idx="4">
                  <c:v>40.6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31.9</c:v>
                </c:pt>
                <c:pt idx="1">
                  <c:v>34.5</c:v>
                </c:pt>
                <c:pt idx="2">
                  <c:v>44.3</c:v>
                </c:pt>
                <c:pt idx="3">
                  <c:v>53.4</c:v>
                </c:pt>
                <c:pt idx="4">
                  <c:v>42.4</c:v>
                </c:pt>
              </c:numCache>
            </c:numRef>
          </c:val>
        </c:ser>
        <c:dLbls/>
        <c:axId val="150423040"/>
        <c:axId val="150424576"/>
      </c:barChart>
      <c:catAx>
        <c:axId val="1504230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pPr>
            <a:endParaRPr lang="ru-RU"/>
          </a:p>
        </c:txPr>
        <c:crossAx val="150424576"/>
        <c:crosses val="autoZero"/>
        <c:auto val="1"/>
        <c:lblAlgn val="ctr"/>
        <c:lblOffset val="100"/>
      </c:catAx>
      <c:valAx>
        <c:axId val="150424576"/>
        <c:scaling>
          <c:orientation val="minMax"/>
        </c:scaling>
        <c:axPos val="l"/>
        <c:majorGridlines/>
        <c:numFmt formatCode="General" sourceLinked="1"/>
        <c:tickLblPos val="nextTo"/>
        <c:crossAx val="1504230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0.85734</cdr:x>
      <cdr:y>0.90819</cdr:y>
    </cdr:from>
    <cdr:to>
      <cdr:x>1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408279" y="3561495"/>
          <a:ext cx="1232681" cy="3600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2">
                  <a:lumMod val="25000"/>
                </a:schemeClr>
              </a:solidFill>
            </a:rPr>
            <a:t>млн.руб..</a:t>
          </a:r>
          <a:endParaRPr lang="ru-RU" sz="1800" b="1" dirty="0">
            <a:solidFill>
              <a:schemeClr val="bg2">
                <a:lumMod val="2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0.17232</cdr:x>
      <cdr:y>0.35809</cdr:y>
    </cdr:from>
    <cdr:to>
      <cdr:x>0.20543</cdr:x>
      <cdr:y>0.44004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H="1" flipV="1">
          <a:off x="1499224" y="1887984"/>
          <a:ext cx="288032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ACF08-9521-4874-A15F-73F1A49FC95B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DEAED-D279-4DA0-87E4-C4BF5179A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18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u="none" strike="noStrike" kern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u="none" strike="noStrike" kern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u="none" strike="noStrike" kern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1B5296-CD1F-4A8D-A6E5-1F8D5C8DE7C7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eception@regtom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upload.wikimedia.org/wikipedia/commons/thumb/0/0f/Tomsky_district_of_Tomsk_Oblast_coat_of_arms.jpg/91px-Tomsky_district_of_Tomsk_Oblast_coat_of_ar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0648"/>
            <a:ext cx="1224136" cy="180959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2780928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ДЛЯ   ГРАЖДАН</a:t>
            </a:r>
          </a:p>
          <a:p>
            <a:pPr algn="ctr"/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основе решения Думы Томского района от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16.06.2022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года   № 129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«Об  утверждении отчета об исполнении бюджета Томского района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2021 год»</a:t>
            </a:r>
          </a:p>
        </p:txBody>
      </p:sp>
    </p:spTree>
    <p:extLst>
      <p:ext uri="{BB962C8B-B14F-4D97-AF65-F5344CB8AC3E}">
        <p14:creationId xmlns:p14="http://schemas.microsoft.com/office/powerpoint/2010/main" xmlns="" val="13526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121895430"/>
              </p:ext>
            </p:extLst>
          </p:nvPr>
        </p:nvGraphicFramePr>
        <p:xfrm>
          <a:off x="179512" y="1397000"/>
          <a:ext cx="8712968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5698" y="596595"/>
            <a:ext cx="865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Структура расходов бюджета Томского района в 2021году</a:t>
            </a:r>
            <a:endParaRPr lang="ru-RU" sz="24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563888" y="6021288"/>
            <a:ext cx="122413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07505" y="1268759"/>
          <a:ext cx="8928991" cy="554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015"/>
                <a:gridCol w="1070832"/>
                <a:gridCol w="1306682"/>
                <a:gridCol w="1524462"/>
              </a:tblGrid>
              <a:tr h="5211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 направления расходов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Исполнение,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643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167 423 4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161 357,6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96,4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5 472,1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5 472,1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28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370,2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369,6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368 330,8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361 370,6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3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333 942,2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325 158,0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3 000,0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2 991,8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2 534 086,2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2 192 093,3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139 547,0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138 581,3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101 223,2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83 386,8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82,4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25 519,4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25 015,2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28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152 677,9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150 529,0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3 831 592,4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3 446 325,3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89,9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47667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Исполнение по расходам бюджета Томского района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за 2021 год</a:t>
            </a:r>
            <a:endParaRPr lang="ru-RU" sz="20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8150869"/>
              </p:ext>
            </p:extLst>
          </p:nvPr>
        </p:nvGraphicFramePr>
        <p:xfrm>
          <a:off x="107503" y="1412775"/>
          <a:ext cx="8856985" cy="5169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8"/>
                <a:gridCol w="4824536"/>
                <a:gridCol w="1296144"/>
                <a:gridCol w="1152129"/>
                <a:gridCol w="1224138"/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№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Муниципальные программы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Утверждено,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1365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малого и среднего предпринимательства в Томском районе 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5 881,5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5 831,2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633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"Улучшение условий охраны труда  в Томском районе"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65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"Эффективное управление муниципальным имуществом Томского района"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770,8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6 010,8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70,3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65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"Эффективное управление муниципальными финансами в Томском районе"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150 155,4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150 155,3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65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сельскохозяйственного производства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Томского района 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84 075,1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84 071,7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92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образования в Томском районе"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2 455 913,4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2 122 043,7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86,4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294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"Социальное развитие Томского района"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287 334,0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275 883,8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665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информационного общества в Томском районе 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524,0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1 194,4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МП</a:t>
                      </a:r>
                      <a:r>
                        <a:rPr lang="ru-RU" sz="12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"Улучшение </a:t>
                      </a:r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комфортности проживания на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территории                        Томского </a:t>
                      </a:r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района"</a:t>
                      </a: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219 149,9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210 558,6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«Обеспечение безопасности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населения Томского района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2 846,6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2 846,6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371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современной среды и </a:t>
                      </a:r>
                      <a:r>
                        <a:rPr lang="ru-RU" sz="12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архитектурного облика </a:t>
                      </a: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Томского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района 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357 048,4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348 955,7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3717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3 570 879,1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3 207 731,8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20688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Реализация  муниципальных  программ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  2021 году</a:t>
            </a:r>
            <a:endParaRPr lang="ru-RU" sz="24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8150869"/>
              </p:ext>
            </p:extLst>
          </p:nvPr>
        </p:nvGraphicFramePr>
        <p:xfrm>
          <a:off x="179512" y="1988840"/>
          <a:ext cx="8856985" cy="4139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4680521"/>
                <a:gridCol w="1296144"/>
                <a:gridCol w="1224136"/>
                <a:gridCol w="1296145"/>
              </a:tblGrid>
              <a:tr h="7063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№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Главный распорядитель бюджетных средств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Утверждено,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Дума Томского района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8 796,6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8 626,0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Администрация Томского района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305 045,7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282 370,1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156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ЖКХ, ГО и ЧС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243 269,4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234 556,8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образования Администрации Томского района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2 191 698,7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2 070 632,5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финансов Администрации Томского района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192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178,7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190 217,8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территориального развития Администрации Томского района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683 395,9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454 438,8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по культуре, спорту, молодежной политике и туризму Администрации Томского района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207 207,4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205 483,3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8390"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3 831 592,4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3 446 325,3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89,9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20688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Томского района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ведомственной структуре расходов бюджета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2021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Программный бюджет за 2017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9269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Финансовый результат исполнения бюджета Томского района в 2021 году</a:t>
            </a:r>
            <a:endParaRPr lang="ru-RU" sz="24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772816"/>
            <a:ext cx="6120680" cy="180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исполнения бюджета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2021 году-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 в размере 150,9 млн. руб.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4293096"/>
            <a:ext cx="6120680" cy="17281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бюджета-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остатков средств на счетах по учету средств бюджета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197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060848"/>
            <a:ext cx="8640960" cy="43204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Администрации Томского района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работы: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8-30 до 17-30,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перерыв с 12-30 до 13-30.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Томск,  пр. Фрунзе 59 «а»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44-23-66, факс  44-23-70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электронной почты: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reception@regtom.ru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 Томского района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-начальник Управления финансов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Чернова Надежда Николаевна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51520" y="764704"/>
            <a:ext cx="8640960" cy="986408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Контактная  информация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7016" y="2708921"/>
            <a:ext cx="86774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Томского района.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 Томского района предлагает вам очередную редакцию информационного сборника в доступной для граждан форме, подготовленную на основе решения Думы Томского района «Об  утверждении отчета об исполнении бюджета Томского района  за 2021 год».</a:t>
            </a:r>
            <a:r>
              <a:rPr lang="ru-RU" sz="1200" i="1" dirty="0" smtClean="0"/>
              <a:t> </a:t>
            </a:r>
          </a:p>
          <a:p>
            <a:pPr algn="just"/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Что такое исполнение бюджета? Это этап  бюджетного  процесса, который длится  в течение   финансового  года и включает в себя: с одной стороны –обеспечение   полного и своевременного поступления в бюджет налогов, сборов,  доходов от  использования   муниципального  имущества, других обязательных платежей, а с другой стороны -обеспечение последовательного финансирования мероприятий с целью исполнения всех принятых муниципальным  образованием   расходных   обязательств. Составление и  утверждение отчета  об  исполнении бюджета является  важной  формой контроля  за  исполнением  бюджета.</a:t>
            </a:r>
          </a:p>
          <a:p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Представляя  информацию об исполнении бюджета на общественное обсуждение, считаю, что заинтересованность и участие граждан в решении вопросов местного значения, плодотворное и конструктивное сотрудничество органов местного самоуправления и всех жителей поможет сделать наш район еще более комфортным для проживания.</a:t>
            </a:r>
          </a:p>
          <a:p>
            <a:pPr lvl="0" algn="r">
              <a:spcBef>
                <a:spcPct val="0"/>
              </a:spcBef>
              <a:defRPr/>
            </a:pP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Н.Н. Чернова</a:t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Заместитель Главы                                                                                                                                                                Администрации Томского района </a:t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– начальник Управления финансов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Tureckova\AppData\Local\Microsoft\Windows\INetCache\Content.Outlook\LNSI9GPK\IMG_3076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384376" cy="23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52632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338971621"/>
              </p:ext>
            </p:extLst>
          </p:nvPr>
        </p:nvGraphicFramePr>
        <p:xfrm>
          <a:off x="260066" y="1599520"/>
          <a:ext cx="8640960" cy="392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692696"/>
            <a:ext cx="5904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Бюджет Томского района 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 2017-2021 годы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5411656"/>
              </p:ext>
            </p:extLst>
          </p:nvPr>
        </p:nvGraphicFramePr>
        <p:xfrm>
          <a:off x="251519" y="5572080"/>
          <a:ext cx="864096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3417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17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2 231,9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2 593,4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3 404,9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4 625,6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3 295,4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2 341,3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2 571,3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3 409,2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4 242,8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3 446,3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77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620689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доходов бюджета в 2021 году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462099296"/>
              </p:ext>
            </p:extLst>
          </p:nvPr>
        </p:nvGraphicFramePr>
        <p:xfrm>
          <a:off x="0" y="1412776"/>
          <a:ext cx="66967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479750"/>
              </p:ext>
            </p:extLst>
          </p:nvPr>
        </p:nvGraphicFramePr>
        <p:xfrm>
          <a:off x="3635896" y="3933056"/>
          <a:ext cx="5508104" cy="2811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2696"/>
                <a:gridCol w="1126374"/>
                <a:gridCol w="1299517"/>
                <a:gridCol w="1299517"/>
              </a:tblGrid>
              <a:tr h="6857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вида  доходов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1435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477,8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513,8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435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79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2 755,3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2 652,6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12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347,6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3 295,4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2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714356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Поступление налоговых доходов в 2021 году</a:t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513,7 млн. руб.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442467848"/>
              </p:ext>
            </p:extLst>
          </p:nvPr>
        </p:nvGraphicFramePr>
        <p:xfrm>
          <a:off x="395536" y="1844824"/>
          <a:ext cx="8496944" cy="4841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714356"/>
            <a:ext cx="85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Поступление неналоговых доходов</a:t>
            </a:r>
          </a:p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2021 году</a:t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129,0 млн. руб.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442467848"/>
              </p:ext>
            </p:extLst>
          </p:nvPr>
        </p:nvGraphicFramePr>
        <p:xfrm>
          <a:off x="395536" y="1844824"/>
          <a:ext cx="8496944" cy="4841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535735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908720"/>
          <a:ext cx="8229600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714356"/>
            <a:ext cx="85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Безвозмездные поступления в 2021 году</a:t>
            </a:r>
            <a:b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2 652,6 млн.руб.</a:t>
            </a:r>
          </a:p>
          <a:p>
            <a:pPr algn="ctr"/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18699342"/>
              </p:ext>
            </p:extLst>
          </p:nvPr>
        </p:nvGraphicFramePr>
        <p:xfrm>
          <a:off x="179512" y="1556792"/>
          <a:ext cx="867819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315739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6096289"/>
              </p:ext>
            </p:extLst>
          </p:nvPr>
        </p:nvGraphicFramePr>
        <p:xfrm>
          <a:off x="179512" y="4437112"/>
          <a:ext cx="8712967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476165"/>
                <a:gridCol w="1440160"/>
                <a:gridCol w="1368152"/>
                <a:gridCol w="1512168"/>
                <a:gridCol w="1404155"/>
              </a:tblGrid>
              <a:tr h="7081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(млн. руб.)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(млн. руб.)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(тыс.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чел.)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на 1 жителя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1 жителя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95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1 982,5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2 341,3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0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2 231,9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2 571,3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2 593,4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3 409,2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3 404,9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4 242,8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3 295,4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446,3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62068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Доходы и расходы Томского района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на 1 жителя в динамике  (2017-2021 г.г.)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547664" y="1340768"/>
          <a:ext cx="571229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70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3"/>
            <a:ext cx="85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Расходы бюджета Томского района в динамике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(2017-2021 г.г.)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5375716"/>
              </p:ext>
            </p:extLst>
          </p:nvPr>
        </p:nvGraphicFramePr>
        <p:xfrm>
          <a:off x="6588224" y="2420888"/>
          <a:ext cx="2423592" cy="2849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047"/>
                <a:gridCol w="1128545"/>
              </a:tblGrid>
              <a:tr h="7439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млн.руб.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2 341,3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2 571,3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3 409,2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4 242,8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9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3 446,3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4109502190"/>
              </p:ext>
            </p:extLst>
          </p:nvPr>
        </p:nvGraphicFramePr>
        <p:xfrm>
          <a:off x="192456" y="1700808"/>
          <a:ext cx="62517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3829</TotalTime>
  <Words>1071</Words>
  <Application>Microsoft Office PowerPoint</Application>
  <PresentationFormat>Экран (4:3)</PresentationFormat>
  <Paragraphs>373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Томский район</vt:lpstr>
      <vt:lpstr>Томский район</vt:lpstr>
      <vt:lpstr>Томский район</vt:lpstr>
      <vt:lpstr>Слайд 8</vt:lpstr>
      <vt:lpstr>Томский район</vt:lpstr>
      <vt:lpstr>Томский район</vt:lpstr>
      <vt:lpstr>Томский район</vt:lpstr>
      <vt:lpstr>Томский район</vt:lpstr>
      <vt:lpstr>Томский район</vt:lpstr>
      <vt:lpstr>Программный бюджет за 2017 год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Турецкова Виктория Александровна</dc:creator>
  <cp:lastModifiedBy>Алентьева Галина Анатольевна</cp:lastModifiedBy>
  <cp:revision>543</cp:revision>
  <dcterms:created xsi:type="dcterms:W3CDTF">2017-05-22T02:58:41Z</dcterms:created>
  <dcterms:modified xsi:type="dcterms:W3CDTF">2022-08-16T06:14:59Z</dcterms:modified>
</cp:coreProperties>
</file>