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Default Extension="docx" ContentType="application/vnd.openxmlformats-officedocument.wordprocessingml.document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91" r:id="rId2"/>
    <p:sldId id="304" r:id="rId3"/>
    <p:sldId id="292" r:id="rId4"/>
    <p:sldId id="295" r:id="rId5"/>
    <p:sldId id="260" r:id="rId6"/>
    <p:sldId id="296" r:id="rId7"/>
    <p:sldId id="297" r:id="rId8"/>
    <p:sldId id="293" r:id="rId9"/>
    <p:sldId id="298" r:id="rId10"/>
    <p:sldId id="300" r:id="rId11"/>
    <p:sldId id="299" r:id="rId12"/>
    <p:sldId id="303" r:id="rId13"/>
    <p:sldId id="301" r:id="rId14"/>
    <p:sldId id="302" r:id="rId15"/>
    <p:sldId id="27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FFFF"/>
    <a:srgbClr val="F9E9BD"/>
    <a:srgbClr val="B33B9C"/>
    <a:srgbClr val="C6E6A2"/>
    <a:srgbClr val="CFF8BE"/>
    <a:srgbClr val="D76C31"/>
    <a:srgbClr val="FFFFCC"/>
    <a:srgbClr val="0000FF"/>
    <a:srgbClr val="6600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82" autoAdjust="0"/>
    <p:restoredTop sz="98452" autoAdjust="0"/>
  </p:normalViewPr>
  <p:slideViewPr>
    <p:cSldViewPr>
      <p:cViewPr varScale="1">
        <p:scale>
          <a:sx n="115" d="100"/>
          <a:sy n="11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3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1.xlsx"/><Relationship Id="rId1" Type="http://schemas.openxmlformats.org/officeDocument/2006/relationships/themeOverride" Target="../theme/themeOverride4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3.xlsx"/><Relationship Id="rId1" Type="http://schemas.openxmlformats.org/officeDocument/2006/relationships/themeOverride" Target="../theme/themeOverride5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5.xlsx"/><Relationship Id="rId1" Type="http://schemas.openxmlformats.org/officeDocument/2006/relationships/themeOverride" Target="../theme/themeOverride6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6.xlsx"/><Relationship Id="rId1" Type="http://schemas.openxmlformats.org/officeDocument/2006/relationships/themeOverride" Target="../theme/themeOverride7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6.xlsx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8.xlsx"/><Relationship Id="rId1" Type="http://schemas.openxmlformats.org/officeDocument/2006/relationships/themeOverride" Target="../theme/themeOverride3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10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1835.6</c:v>
                </c:pt>
                <c:pt idx="1">
                  <c:v>1982.5</c:v>
                </c:pt>
                <c:pt idx="2">
                  <c:v>2231.9</c:v>
                </c:pt>
                <c:pt idx="3">
                  <c:v>2593.4</c:v>
                </c:pt>
                <c:pt idx="4">
                  <c:v>3404.9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1872.3</c:v>
                </c:pt>
                <c:pt idx="1">
                  <c:v>1927.1</c:v>
                </c:pt>
                <c:pt idx="2">
                  <c:v>2341.3000000000002</c:v>
                </c:pt>
                <c:pt idx="3">
                  <c:v>2571.3000000000002</c:v>
                </c:pt>
                <c:pt idx="4">
                  <c:v>3409.2</c:v>
                </c:pt>
              </c:numCache>
            </c:numRef>
          </c:val>
        </c:ser>
        <c:shape val="cylinder"/>
        <c:axId val="132619648"/>
        <c:axId val="93656192"/>
        <c:axId val="0"/>
      </c:bar3DChart>
      <c:catAx>
        <c:axId val="132619648"/>
        <c:scaling>
          <c:orientation val="minMax"/>
        </c:scaling>
        <c:axPos val="b"/>
        <c:numFmt formatCode="General" sourceLinked="1"/>
        <c:tickLblPos val="nextTo"/>
        <c:crossAx val="93656192"/>
        <c:crosses val="autoZero"/>
        <c:auto val="1"/>
        <c:lblAlgn val="ctr"/>
        <c:lblOffset val="100"/>
      </c:catAx>
      <c:valAx>
        <c:axId val="93656192"/>
        <c:scaling>
          <c:orientation val="minMax"/>
        </c:scaling>
        <c:axPos val="l"/>
        <c:majorGridlines/>
        <c:numFmt formatCode="General" sourceLinked="1"/>
        <c:tickLblPos val="nextTo"/>
        <c:crossAx val="13261964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7"/>
  <c:clrMapOvr bg1="lt1" tx1="dk1" bg2="lt2" tx2="dk2" accent1="accent1" accent2="accent2" accent3="accent3" accent4="accent4" accent5="accent5" accent6="accent6" hlink="hlink" folHlink="folHlink"/>
  <c:chart>
    <c:plotArea>
      <c:layout/>
      <c:bubbleChart>
        <c:bubbleScale val="100"/>
        <c:axId val="100499456"/>
        <c:axId val="102099200"/>
      </c:bubbleChart>
      <c:valAx>
        <c:axId val="100499456"/>
        <c:scaling>
          <c:orientation val="minMax"/>
        </c:scaling>
        <c:axPos val="b"/>
        <c:tickLblPos val="nextTo"/>
        <c:crossAx val="102099200"/>
        <c:crosses val="autoZero"/>
        <c:crossBetween val="midCat"/>
      </c:valAx>
      <c:valAx>
        <c:axId val="102099200"/>
        <c:scaling>
          <c:orientation val="minMax"/>
        </c:scaling>
        <c:axPos val="l"/>
        <c:majorGridlines/>
        <c:tickLblPos val="nextTo"/>
        <c:crossAx val="100499456"/>
        <c:crosses val="autoZero"/>
        <c:crossBetween val="midCat"/>
      </c:valAx>
    </c:plotArea>
    <c:legend>
      <c:legendPos val="t"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млн.руб.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dLbl>
              <c:idx val="0"/>
              <c:layout>
                <c:manualLayout>
                  <c:x val="6.0942916481652063E-3"/>
                  <c:y val="-2.0448613600099211E-2"/>
                </c:manualLayout>
              </c:layout>
              <c:showVal val="1"/>
            </c:dLbl>
            <c:dLbl>
              <c:idx val="1"/>
              <c:layout>
                <c:manualLayout>
                  <c:x val="1.2188583296330407E-2"/>
                  <c:y val="-7.6682301000372023E-3"/>
                </c:manualLayout>
              </c:layout>
              <c:showVal val="1"/>
            </c:dLbl>
            <c:dLbl>
              <c:idx val="2"/>
              <c:layout>
                <c:manualLayout>
                  <c:x val="6.0942916481651864E-3"/>
                  <c:y val="-2.8116843700136378E-2"/>
                </c:manualLayout>
              </c:layout>
              <c:showVal val="1"/>
            </c:dLbl>
            <c:dLbl>
              <c:idx val="3"/>
              <c:layout>
                <c:manualLayout>
                  <c:x val="1.2188583296330336E-2"/>
                  <c:y val="5.1121534000247984E-3"/>
                </c:manualLayout>
              </c:layout>
              <c:showVal val="1"/>
            </c:dLbl>
            <c:dLbl>
              <c:idx val="4"/>
              <c:layout>
                <c:manualLayout>
                  <c:x val="6.0942916481651864E-3"/>
                  <c:y val="-5.1121534000247984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1872.3</c:v>
                </c:pt>
                <c:pt idx="1">
                  <c:v>1927.1</c:v>
                </c:pt>
                <c:pt idx="2">
                  <c:v>2341.3000000000002</c:v>
                </c:pt>
                <c:pt idx="3">
                  <c:v>2571.3000000000002</c:v>
                </c:pt>
                <c:pt idx="4">
                  <c:v>3409.2</c:v>
                </c:pt>
              </c:numCache>
            </c:numRef>
          </c:val>
        </c:ser>
        <c:shape val="box"/>
        <c:axId val="100493952"/>
        <c:axId val="102150528"/>
        <c:axId val="0"/>
      </c:bar3DChart>
      <c:catAx>
        <c:axId val="100493952"/>
        <c:scaling>
          <c:orientation val="minMax"/>
        </c:scaling>
        <c:axPos val="b"/>
        <c:numFmt formatCode="General" sourceLinked="1"/>
        <c:tickLblPos val="nextTo"/>
        <c:crossAx val="102150528"/>
        <c:crosses val="autoZero"/>
        <c:auto val="1"/>
        <c:lblAlgn val="ctr"/>
        <c:lblOffset val="100"/>
      </c:catAx>
      <c:valAx>
        <c:axId val="102150528"/>
        <c:scaling>
          <c:orientation val="minMax"/>
        </c:scaling>
        <c:axPos val="l"/>
        <c:majorGridlines/>
        <c:numFmt formatCode="General" sourceLinked="1"/>
        <c:tickLblPos val="nextTo"/>
        <c:crossAx val="100493952"/>
        <c:crosses val="autoZero"/>
        <c:crossBetween val="between"/>
      </c:valAx>
    </c:plotArea>
    <c:legend>
      <c:legendPos val="r"/>
    </c:legend>
    <c:plotVisOnly val="1"/>
    <c:dispBlanksAs val="gap"/>
  </c:chart>
  <c:spPr>
    <a:pattFill prst="pct60">
      <a:fgClr>
        <a:srgbClr val="C6E6A2"/>
      </a:fgClr>
      <a:bgClr>
        <a:schemeClr val="bg1"/>
      </a:bgClr>
    </a:pattFill>
    <a:ln>
      <a:solidFill>
        <a:schemeClr val="tx1"/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7"/>
  <c:clrMapOvr bg1="lt1" tx1="dk1" bg2="lt2" tx2="dk2" accent1="accent1" accent2="accent2" accent3="accent3" accent4="accent4" accent5="accent5" accent6="accent6" hlink="hlink" folHlink="folHlink"/>
  <c:chart>
    <c:plotArea>
      <c:layout/>
      <c:bubbleChart>
        <c:bubbleScale val="100"/>
        <c:axId val="103050240"/>
        <c:axId val="103940864"/>
      </c:bubbleChart>
      <c:valAx>
        <c:axId val="103050240"/>
        <c:scaling>
          <c:orientation val="minMax"/>
        </c:scaling>
        <c:axPos val="b"/>
        <c:tickLblPos val="nextTo"/>
        <c:crossAx val="103940864"/>
        <c:crosses val="autoZero"/>
        <c:crossBetween val="midCat"/>
      </c:valAx>
      <c:valAx>
        <c:axId val="103940864"/>
        <c:scaling>
          <c:orientation val="minMax"/>
        </c:scaling>
        <c:axPos val="l"/>
        <c:majorGridlines/>
        <c:tickLblPos val="nextTo"/>
        <c:crossAx val="103050240"/>
        <c:crosses val="autoZero"/>
        <c:crossBetween val="midCat"/>
      </c:valAx>
    </c:plotArea>
    <c:legend>
      <c:legendPos val="t"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8095288012998586"/>
          <c:y val="5.7194311465833231E-2"/>
        </c:manualLayout>
      </c:layout>
      <c:txPr>
        <a:bodyPr/>
        <a:lstStyle/>
        <a:p>
          <a:pPr>
            <a:defRPr sz="2400">
              <a:latin typeface="Arial" pitchFamily="34" charset="0"/>
              <a:ea typeface="Verdana" pitchFamily="34" charset="0"/>
              <a:cs typeface="Arial" pitchFamily="34" charset="0"/>
            </a:defRPr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доля, %</c:v>
                </c:pt>
              </c:strCache>
            </c:strRef>
          </c:tx>
          <c:dLbls>
            <c:dLbl>
              <c:idx val="3"/>
              <c:delete val="1"/>
            </c:dLbl>
            <c:txPr>
              <a:bodyPr/>
              <a:lstStyle/>
              <a:p>
                <a:pPr>
                  <a:defRPr sz="1300"/>
                </a:pPr>
                <a:endParaRPr lang="ru-RU"/>
              </a:p>
            </c:txPr>
            <c:showLegendKey val="1"/>
            <c:showVal val="1"/>
            <c:showCatName val="1"/>
            <c:showLeaderLines val="1"/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Национальная безопасность и правоохранительная деятельность </c:v>
                </c:pt>
                <c:pt idx="4">
                  <c:v>Жилищно-коммунальное хозяйство</c:v>
                </c:pt>
                <c:pt idx="5">
                  <c:v>Физическая культура и спорт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Межбюджетные трансферты</c:v>
                </c:pt>
                <c:pt idx="9">
                  <c:v>Образование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4.4000000000000004</c:v>
                </c:pt>
                <c:pt idx="1">
                  <c:v>0.1</c:v>
                </c:pt>
                <c:pt idx="2">
                  <c:v>5.9</c:v>
                </c:pt>
                <c:pt idx="3" formatCode="#,##0.00">
                  <c:v>1.0000000000000005E-2</c:v>
                </c:pt>
                <c:pt idx="4">
                  <c:v>11.1</c:v>
                </c:pt>
                <c:pt idx="5">
                  <c:v>1.1000000000000001</c:v>
                </c:pt>
                <c:pt idx="6">
                  <c:v>3.7</c:v>
                </c:pt>
                <c:pt idx="7">
                  <c:v>3.1</c:v>
                </c:pt>
                <c:pt idx="8">
                  <c:v>4</c:v>
                </c:pt>
                <c:pt idx="9">
                  <c:v>66.599999999999994</c:v>
                </c:pt>
              </c:numCache>
            </c:numRef>
          </c:val>
        </c:ser>
        <c:firstSliceAng val="204"/>
      </c:pieChart>
    </c:plotArea>
    <c:plotVisOnly val="1"/>
    <c:dispBlanksAs val="zero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7"/>
  <c:clrMapOvr bg1="lt1" tx1="dk1" bg2="lt2" tx2="dk2" accent1="accent1" accent2="accent2" accent3="accent3" accent4="accent4" accent5="accent5" accent6="accent6" hlink="hlink" folHlink="folHlink"/>
  <c:chart>
    <c:plotArea>
      <c:layout/>
      <c:bubbleChart>
        <c:bubbleScale val="100"/>
        <c:axId val="126339328"/>
        <c:axId val="126341120"/>
      </c:bubbleChart>
      <c:valAx>
        <c:axId val="126339328"/>
        <c:scaling>
          <c:orientation val="minMax"/>
        </c:scaling>
        <c:axPos val="b"/>
        <c:tickLblPos val="nextTo"/>
        <c:crossAx val="126341120"/>
        <c:crosses val="autoZero"/>
        <c:crossBetween val="midCat"/>
      </c:valAx>
      <c:valAx>
        <c:axId val="126341120"/>
        <c:scaling>
          <c:orientation val="minMax"/>
        </c:scaling>
        <c:axPos val="l"/>
        <c:majorGridlines/>
        <c:tickLblPos val="nextTo"/>
        <c:crossAx val="126339328"/>
        <c:crosses val="autoZero"/>
        <c:crossBetween val="midCat"/>
      </c:valAx>
    </c:plotArea>
    <c:legend>
      <c:legendPos val="t"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7"/>
  <c:clrMapOvr bg1="lt1" tx1="dk1" bg2="lt2" tx2="dk2" accent1="accent1" accent2="accent2" accent3="accent3" accent4="accent4" accent5="accent5" accent6="accent6" hlink="hlink" folHlink="folHlink"/>
  <c:chart>
    <c:plotArea>
      <c:layout/>
      <c:bubbleChart>
        <c:bubbleScale val="100"/>
        <c:axId val="126343424"/>
        <c:axId val="126451712"/>
      </c:bubbleChart>
      <c:valAx>
        <c:axId val="126343424"/>
        <c:scaling>
          <c:orientation val="minMax"/>
        </c:scaling>
        <c:axPos val="b"/>
        <c:tickLblPos val="nextTo"/>
        <c:crossAx val="126451712"/>
        <c:crosses val="autoZero"/>
        <c:crossBetween val="midCat"/>
      </c:valAx>
      <c:valAx>
        <c:axId val="126451712"/>
        <c:scaling>
          <c:orientation val="minMax"/>
        </c:scaling>
        <c:axPos val="l"/>
        <c:majorGridlines/>
        <c:tickLblPos val="nextTo"/>
        <c:crossAx val="126343424"/>
        <c:crosses val="autoZero"/>
        <c:crossBetween val="midCat"/>
      </c:valAx>
    </c:plotArea>
    <c:legend>
      <c:legendPos val="t"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8.6052076845069297E-2"/>
          <c:y val="4.2800189941051364E-2"/>
        </c:manualLayout>
      </c:layout>
    </c:title>
    <c:plotArea>
      <c:layout>
        <c:manualLayout>
          <c:layoutTarget val="inner"/>
          <c:xMode val="edge"/>
          <c:yMode val="edge"/>
          <c:x val="5.3933714514063494E-2"/>
          <c:y val="0.13497919072530767"/>
          <c:w val="0.56809310162781224"/>
          <c:h val="0.7584595832231878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доля, %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33350" prst="riblet"/>
              <a:bevelB w="38100"/>
            </a:sp3d>
          </c:spPr>
          <c:dPt>
            <c:idx val="1"/>
            <c:spPr>
              <a:solidFill>
                <a:srgbClr val="D76C31"/>
              </a:solidFill>
              <a:scene3d>
                <a:camera prst="orthographicFront"/>
                <a:lightRig rig="threePt" dir="t"/>
              </a:scene3d>
              <a:sp3d>
                <a:bevelT w="133350" prst="riblet"/>
                <a:bevelB w="38100"/>
              </a:sp3d>
            </c:spPr>
          </c:dPt>
          <c:dLbls>
            <c:dLbl>
              <c:idx val="0"/>
              <c:layout>
                <c:manualLayout>
                  <c:x val="-8.1332964635042845E-2"/>
                  <c:y val="0.11134202227348752"/>
                </c:manualLayout>
              </c:layout>
              <c:showVal val="1"/>
            </c:dLbl>
            <c:dLbl>
              <c:idx val="1"/>
              <c:layout>
                <c:manualLayout>
                  <c:x val="0.16213258339726741"/>
                  <c:y val="-0.21768441850687661"/>
                </c:manualLayout>
              </c:layout>
              <c:showVal val="1"/>
            </c:dLbl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0.16</c:v>
                </c:pt>
                <c:pt idx="1">
                  <c:v>0.84000000000000064</c:v>
                </c:pt>
              </c:numCache>
            </c:numRef>
          </c:val>
        </c:ser>
        <c:firstSliceAng val="8"/>
      </c:pieChart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/>
            </a:pPr>
            <a:endParaRPr lang="ru-RU"/>
          </a:p>
        </c:txPr>
      </c:legendEntry>
      <c:layout>
        <c:manualLayout>
          <c:xMode val="edge"/>
          <c:yMode val="edge"/>
          <c:x val="0.57614268062372864"/>
          <c:y val="0.21954697869853773"/>
          <c:w val="0.31837890174688044"/>
          <c:h val="0.29729401135722888"/>
        </c:manualLayout>
      </c:layout>
    </c:legend>
    <c:plotVisOnly val="1"/>
    <c:dispBlanksAs val="zero"/>
  </c:chart>
  <c:spPr>
    <a:scene3d>
      <a:camera prst="orthographicFront"/>
      <a:lightRig rig="threePt" dir="t"/>
    </a:scene3d>
    <a:sp3d prstMaterial="dkEdge"/>
  </c:spPr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7"/>
  <c:chart>
    <c:plotArea>
      <c:layout/>
      <c:pieChart>
        <c:varyColors val="1"/>
        <c:firstSliceAng val="0"/>
      </c:pieChart>
    </c:plotArea>
    <c:legend>
      <c:legendPos val="t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 b="0">
                <a:latin typeface="Arial" pitchFamily="34" charset="0"/>
                <a:cs typeface="Arial" pitchFamily="34" charset="0"/>
              </a:defRPr>
            </a:pP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млн.руб.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1.7144163831137441E-2"/>
          <c:y val="4.4589187772525338E-2"/>
        </c:manualLayout>
      </c:layout>
    </c:title>
    <c:plotArea>
      <c:layout>
        <c:manualLayout>
          <c:layoutTarget val="inner"/>
          <c:xMode val="edge"/>
          <c:yMode val="edge"/>
          <c:x val="6.1333192550696207E-3"/>
          <c:y val="6.1252441263002576E-2"/>
          <c:w val="0.64841562458978352"/>
          <c:h val="0.9387475587369974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2"/>
            <c:spPr>
              <a:solidFill>
                <a:srgbClr val="00FF0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explosion val="29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5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6"/>
            <c:explosion val="37"/>
            <c:spPr>
              <a:solidFill>
                <a:srgbClr val="FF0000"/>
              </a:solidFill>
            </c:spPr>
          </c:dPt>
          <c:dLbls>
            <c:dLbl>
              <c:idx val="1"/>
              <c:layout>
                <c:manualLayout>
                  <c:x val="-3.8514082239449847E-2"/>
                  <c:y val="7.8686801951515409E-2"/>
                </c:manualLayout>
              </c:layout>
              <c:showVal val="1"/>
            </c:dLbl>
            <c:dLbl>
              <c:idx val="2"/>
              <c:layout>
                <c:manualLayout>
                  <c:x val="-4.4839650584963302E-2"/>
                  <c:y val="-1.0491573593535346E-2"/>
                </c:manualLayout>
              </c:layout>
              <c:showVal val="1"/>
            </c:dLbl>
            <c:dLbl>
              <c:idx val="3"/>
              <c:layout>
                <c:manualLayout>
                  <c:x val="-1.943051525348409E-2"/>
                  <c:y val="-2.3606040585454641E-2"/>
                </c:manualLayout>
              </c:layout>
              <c:showVal val="1"/>
            </c:dLbl>
            <c:dLbl>
              <c:idx val="4"/>
              <c:layout>
                <c:manualLayout>
                  <c:x val="-7.1743440935941385E-2"/>
                  <c:y val="-5.2457867967676902E-2"/>
                </c:manualLayout>
              </c:layout>
              <c:showVal val="1"/>
            </c:dLbl>
            <c:dLbl>
              <c:idx val="5"/>
              <c:layout>
                <c:manualLayout>
                  <c:x val="-8.3700681091931406E-2"/>
                  <c:y val="-8.3932588748283202E-2"/>
                </c:manualLayout>
              </c:layout>
              <c:showVal val="1"/>
            </c:dLbl>
            <c:dLbl>
              <c:idx val="6"/>
              <c:layout>
                <c:manualLayout>
                  <c:x val="-5.5302235721454714E-2"/>
                  <c:y val="-0.11803020292727315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Налог на доходы физических лиц</c:v>
                </c:pt>
                <c:pt idx="1">
                  <c:v>Налог, взимаемый в связи с применением упрощенной системы налогообложения</c:v>
                </c:pt>
                <c:pt idx="2">
                  <c:v>Акцизы на нефтепродукты</c:v>
                </c:pt>
                <c:pt idx="3">
                  <c:v>Единый налог на вмененный доход</c:v>
                </c:pt>
                <c:pt idx="4">
                  <c:v>Единый сельскохозяйственный налог </c:v>
                </c:pt>
                <c:pt idx="5">
                  <c:v>Налог на добычу общераспространенных полезных ископаемых</c:v>
                </c:pt>
                <c:pt idx="6">
                  <c:v>Налог, взимаемый в связи с применением патентной системы налогообложения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350.3</c:v>
                </c:pt>
                <c:pt idx="1">
                  <c:v>43.2</c:v>
                </c:pt>
                <c:pt idx="2">
                  <c:v>11.2</c:v>
                </c:pt>
                <c:pt idx="3">
                  <c:v>8.7000000000000011</c:v>
                </c:pt>
                <c:pt idx="4">
                  <c:v>0.70000000000000062</c:v>
                </c:pt>
                <c:pt idx="5">
                  <c:v>5.0999999999999996</c:v>
                </c:pt>
                <c:pt idx="6">
                  <c:v>0.2</c:v>
                </c:pt>
              </c:numCache>
            </c:numRef>
          </c:val>
        </c:ser>
        <c:firstSliceAng val="305"/>
        <c:holeSize val="41"/>
      </c:doughnutChart>
    </c:plotArea>
    <c:legend>
      <c:legendPos val="r"/>
      <c:layout>
        <c:manualLayout>
          <c:xMode val="edge"/>
          <c:yMode val="edge"/>
          <c:x val="0.61720790439480488"/>
          <c:y val="5.8494094488188934E-3"/>
          <c:w val="0.38279209560519634"/>
          <c:h val="0.99415053466752568"/>
        </c:manualLayout>
      </c:layout>
      <c:txPr>
        <a:bodyPr/>
        <a:lstStyle/>
        <a:p>
          <a:pPr>
            <a:defRPr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pattFill prst="pct60">
      <a:fgClr>
        <a:schemeClr val="bg2">
          <a:lumMod val="90000"/>
        </a:schemeClr>
      </a:fgClr>
      <a:bgClr>
        <a:schemeClr val="bg1"/>
      </a:bgClr>
    </a:pattFill>
    <a:ln>
      <a:solidFill>
        <a:schemeClr val="tx1"/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7"/>
  <c:clrMapOvr bg1="lt1" tx1="dk1" bg2="lt2" tx2="dk2" accent1="accent1" accent2="accent2" accent3="accent3" accent4="accent4" accent5="accent5" accent6="accent6" hlink="hlink" folHlink="folHlink"/>
  <c:chart>
    <c:plotArea>
      <c:layout/>
      <c:bubbleChart>
        <c:bubbleScale val="100"/>
        <c:axId val="125758080"/>
        <c:axId val="77341056"/>
      </c:bubbleChart>
      <c:valAx>
        <c:axId val="125758080"/>
        <c:scaling>
          <c:orientation val="minMax"/>
        </c:scaling>
        <c:axPos val="b"/>
        <c:tickLblPos val="nextTo"/>
        <c:crossAx val="77341056"/>
        <c:crosses val="autoZero"/>
        <c:crossBetween val="midCat"/>
      </c:valAx>
      <c:valAx>
        <c:axId val="77341056"/>
        <c:scaling>
          <c:orientation val="minMax"/>
        </c:scaling>
        <c:axPos val="l"/>
        <c:majorGridlines/>
        <c:tickLblPos val="nextTo"/>
        <c:crossAx val="125758080"/>
        <c:crosses val="autoZero"/>
        <c:crossBetween val="midCat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 b="0">
                <a:latin typeface="Arial" pitchFamily="34" charset="0"/>
                <a:cs typeface="Arial" pitchFamily="34" charset="0"/>
              </a:defRPr>
            </a:pP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млн.руб.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1.7144163831137441E-2"/>
          <c:y val="4.4589187772525338E-2"/>
        </c:manualLayout>
      </c:layout>
    </c:title>
    <c:plotArea>
      <c:layout>
        <c:manualLayout>
          <c:layoutTarget val="inner"/>
          <c:xMode val="edge"/>
          <c:yMode val="edge"/>
          <c:x val="6.133319255069619E-3"/>
          <c:y val="6.1252441263002576E-2"/>
          <c:w val="0.64841562458978308"/>
          <c:h val="0.9387475587369974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2"/>
            <c:spPr>
              <a:solidFill>
                <a:srgbClr val="00FF0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5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6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7"/>
            <c:explosion val="18"/>
            <c:spPr>
              <a:solidFill>
                <a:srgbClr val="B33B9C"/>
              </a:solidFill>
            </c:spPr>
          </c:dPt>
          <c:dLbls>
            <c:dLbl>
              <c:idx val="1"/>
              <c:layout>
                <c:manualLayout>
                  <c:x val="7.4732750974939232E-3"/>
                  <c:y val="-3.4097614178990002E-2"/>
                </c:manualLayout>
              </c:layout>
              <c:showVal val="1"/>
            </c:dLbl>
            <c:dLbl>
              <c:idx val="2"/>
              <c:layout>
                <c:manualLayout>
                  <c:x val="-3.4006814685374018E-2"/>
                  <c:y val="1.7115308796131171E-2"/>
                </c:manualLayout>
              </c:layout>
              <c:showVal val="1"/>
            </c:dLbl>
            <c:dLbl>
              <c:idx val="4"/>
              <c:layout>
                <c:manualLayout>
                  <c:x val="4.9323615643459634E-2"/>
                  <c:y val="-0.13901335011434396"/>
                </c:manualLayout>
              </c:layout>
              <c:showVal val="1"/>
            </c:dLbl>
            <c:dLbl>
              <c:idx val="5"/>
              <c:layout>
                <c:manualLayout>
                  <c:x val="2.3914480311980357E-2"/>
                  <c:y val="-5.2457867967676902E-2"/>
                </c:manualLayout>
              </c:layout>
              <c:showVal val="1"/>
            </c:dLbl>
            <c:dLbl>
              <c:idx val="6"/>
              <c:layout>
                <c:manualLayout>
                  <c:x val="5.2510643826768916E-3"/>
                  <c:y val="-8.0628156120398048E-4"/>
                </c:manualLayout>
              </c:layout>
              <c:showVal val="1"/>
            </c:dLbl>
            <c:dLbl>
              <c:idx val="7"/>
              <c:layout>
                <c:manualLayout>
                  <c:x val="5.2312925682457129E-2"/>
                  <c:y val="-9.9669949138586303E-2"/>
                </c:manualLayout>
              </c:layout>
              <c:showVal val="1"/>
            </c:dLbl>
            <c:txPr>
              <a:bodyPr rot="-120000"/>
              <a:lstStyle/>
              <a:p>
                <a:pPr>
                  <a:defRPr b="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Арендная плата за земельные участки</c:v>
                </c:pt>
                <c:pt idx="1">
                  <c:v>Доходы от продажи земельных участков</c:v>
                </c:pt>
                <c:pt idx="2">
                  <c:v>Плата за негативное воздействие на окружающую среду</c:v>
                </c:pt>
                <c:pt idx="3">
                  <c:v>Штрафы, санкции</c:v>
                </c:pt>
                <c:pt idx="4">
                  <c:v>Плата за увеличение площади земельных участков</c:v>
                </c:pt>
                <c:pt idx="5">
                  <c:v>Арендная плата за имущество</c:v>
                </c:pt>
                <c:pt idx="6">
                  <c:v>Прочие неналоговые доходы</c:v>
                </c:pt>
                <c:pt idx="7">
                  <c:v>Плата за установку рекламной конструкции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60.4</c:v>
                </c:pt>
                <c:pt idx="1">
                  <c:v>20.399999999999999</c:v>
                </c:pt>
                <c:pt idx="2">
                  <c:v>15.6</c:v>
                </c:pt>
                <c:pt idx="3">
                  <c:v>5.3</c:v>
                </c:pt>
                <c:pt idx="4">
                  <c:v>1.7</c:v>
                </c:pt>
                <c:pt idx="5">
                  <c:v>3.6</c:v>
                </c:pt>
                <c:pt idx="6">
                  <c:v>2.4</c:v>
                </c:pt>
                <c:pt idx="7">
                  <c:v>0.30000000000000032</c:v>
                </c:pt>
              </c:numCache>
            </c:numRef>
          </c:val>
        </c:ser>
        <c:firstSliceAng val="51"/>
        <c:holeSize val="50"/>
      </c:doughnutChart>
    </c:plotArea>
    <c:legend>
      <c:legendPos val="r"/>
      <c:layout>
        <c:manualLayout>
          <c:xMode val="edge"/>
          <c:yMode val="edge"/>
          <c:x val="0.61720790439480466"/>
          <c:y val="5.8494094488188934E-3"/>
          <c:w val="0.38279209560519634"/>
          <c:h val="0.99415053466752568"/>
        </c:manualLayout>
      </c:layout>
      <c:txPr>
        <a:bodyPr/>
        <a:lstStyle/>
        <a:p>
          <a:pPr>
            <a:defRPr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pattFill prst="pct60">
      <a:fgClr>
        <a:schemeClr val="bg2">
          <a:lumMod val="90000"/>
        </a:schemeClr>
      </a:fgClr>
      <a:bgClr>
        <a:schemeClr val="bg1"/>
      </a:bgClr>
    </a:pattFill>
    <a:ln>
      <a:solidFill>
        <a:schemeClr val="tx1"/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7"/>
  <c:clrMapOvr bg1="lt1" tx1="dk1" bg2="lt2" tx2="dk2" accent1="accent1" accent2="accent2" accent3="accent3" accent4="accent4" accent5="accent5" accent6="accent6" hlink="hlink" folHlink="folHlink"/>
  <c:chart>
    <c:plotArea>
      <c:layout/>
      <c:bubbleChart>
        <c:bubbleScale val="100"/>
        <c:axId val="94454144"/>
        <c:axId val="94455680"/>
      </c:bubbleChart>
      <c:valAx>
        <c:axId val="94454144"/>
        <c:scaling>
          <c:orientation val="minMax"/>
        </c:scaling>
        <c:axPos val="b"/>
        <c:tickLblPos val="nextTo"/>
        <c:crossAx val="94455680"/>
        <c:crosses val="autoZero"/>
        <c:crossBetween val="midCat"/>
      </c:valAx>
      <c:valAx>
        <c:axId val="94455680"/>
        <c:scaling>
          <c:orientation val="minMax"/>
        </c:scaling>
        <c:axPos val="l"/>
        <c:majorGridlines/>
        <c:tickLblPos val="nextTo"/>
        <c:crossAx val="94454144"/>
        <c:crosses val="autoZero"/>
        <c:crossBetween val="midCat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0051181132304194E-2"/>
          <c:y val="4.2103954560570547E-2"/>
          <c:w val="0.55002962596612803"/>
          <c:h val="0.9207491479326339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1.463437455563932E-3"/>
                  <c:y val="-1.528783717745952E-2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287.39999999999969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dLbls>
            <c:dLbl>
              <c:idx val="0"/>
              <c:layout>
                <c:manualLayout>
                  <c:x val="-1.7561249466767216E-2"/>
                  <c:y val="-1.2740026947655067E-2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1107.4000000000001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</c:v>
                </c:pt>
              </c:strCache>
            </c:strRef>
          </c:tx>
          <c:dLbls>
            <c:dLbl>
              <c:idx val="0"/>
              <c:layout>
                <c:manualLayout>
                  <c:x val="5.8537498222557292E-2"/>
                  <c:y val="2.9755027704874822E-2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1236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межбюджетные трансферты из бюджета Томской области</c:v>
                </c:pt>
              </c:strCache>
            </c:strRef>
          </c:tx>
          <c:dLbls>
            <c:dLbl>
              <c:idx val="0"/>
              <c:layout>
                <c:manualLayout>
                  <c:x val="2.3414999289022905E-2"/>
                  <c:y val="-2.3001330208696012E-2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218.7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Иные межбюджетные трансферты из бюджетов поселений</c:v>
                </c:pt>
              </c:strCache>
            </c:strRef>
          </c:tx>
          <c:dLbls>
            <c:dLbl>
              <c:idx val="0"/>
              <c:layout>
                <c:manualLayout>
                  <c:x val="5.8536345909600126E-3"/>
                  <c:y val="-8.2693079323841942E-3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  <c:pt idx="0">
                  <c:v>42.3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Прочие безвозмездные поступления</c:v>
                </c:pt>
              </c:strCache>
            </c:strRef>
          </c:tx>
          <c:spPr>
            <a:solidFill>
              <a:srgbClr val="00FFFF"/>
            </a:solidFill>
          </c:spPr>
          <c:dLbls>
            <c:dLbl>
              <c:idx val="0"/>
              <c:layout>
                <c:manualLayout>
                  <c:x val="0"/>
                  <c:y val="6.9494427018849531E-3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Лист1!$G$2</c:f>
              <c:numCache>
                <c:formatCode>General</c:formatCode>
                <c:ptCount val="1"/>
                <c:pt idx="0">
                  <c:v>3.3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Доходы бюджета от возврата остатков прошлых лет автономными и бюджетными учреждениями, а также из бюджетов поселений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2.478528526887461E-3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Лист1!$H$2</c:f>
              <c:numCache>
                <c:formatCode>General</c:formatCode>
                <c:ptCount val="1"/>
                <c:pt idx="0">
                  <c:v>7.7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Возврат остатков прошлых лет</c:v>
                </c:pt>
              </c:strCache>
            </c:strRef>
          </c:tx>
          <c:dLbls>
            <c:dLbl>
              <c:idx val="0"/>
              <c:layout>
                <c:manualLayout>
                  <c:x val="2.0488124377895038E-2"/>
                  <c:y val="1.9828423374826903E-2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Лист1!$I$2</c:f>
              <c:numCache>
                <c:formatCode>General</c:formatCode>
                <c:ptCount val="1"/>
                <c:pt idx="0">
                  <c:v>-27</c:v>
                </c:pt>
              </c:numCache>
            </c:numRef>
          </c:val>
        </c:ser>
        <c:axId val="66963712"/>
        <c:axId val="57876480"/>
      </c:barChart>
      <c:catAx>
        <c:axId val="66963712"/>
        <c:scaling>
          <c:orientation val="minMax"/>
        </c:scaling>
        <c:axPos val="b"/>
        <c:numFmt formatCode="General" sourceLinked="1"/>
        <c:tickLblPos val="nextTo"/>
        <c:crossAx val="57876480"/>
        <c:crosses val="autoZero"/>
        <c:auto val="1"/>
        <c:lblAlgn val="ctr"/>
        <c:lblOffset val="100"/>
      </c:catAx>
      <c:valAx>
        <c:axId val="57876480"/>
        <c:scaling>
          <c:orientation val="minMax"/>
          <c:max val="1300"/>
          <c:min val="-100"/>
        </c:scaling>
        <c:axPos val="l"/>
        <c:majorGridlines/>
        <c:numFmt formatCode="General" sourceLinked="1"/>
        <c:tickLblPos val="nextTo"/>
        <c:crossAx val="6696371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000" b="1"/>
          </a:pPr>
          <a:endParaRPr lang="ru-RU"/>
        </a:p>
      </c:txPr>
    </c:legend>
    <c:plotVisOnly val="1"/>
    <c:dispBlanksAs val="gap"/>
  </c:chart>
  <c:spPr>
    <a:pattFill prst="pct60">
      <a:fgClr>
        <a:schemeClr val="bg2">
          <a:lumMod val="90000"/>
        </a:schemeClr>
      </a:fgClr>
      <a:bgClr>
        <a:schemeClr val="bg1"/>
      </a:bgClr>
    </a:pattFill>
    <a:ln>
      <a:solidFill>
        <a:schemeClr val="tx1"/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6652080924975887"/>
          <c:y val="0"/>
          <c:w val="0.63488230757281361"/>
          <c:h val="0.98317269190213485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00B050"/>
            </a:solidFill>
            <a:ln w="10597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</c:spPr>
          <c:dLbls>
            <c:showVal val="1"/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25.6</c:v>
                </c:pt>
                <c:pt idx="1">
                  <c:v>27.4</c:v>
                </c:pt>
                <c:pt idx="2">
                  <c:v>30.4</c:v>
                </c:pt>
                <c:pt idx="3">
                  <c:v>34.5</c:v>
                </c:pt>
                <c:pt idx="4">
                  <c:v>45.27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FFFF00"/>
            </a:solidFill>
            <a:ln w="10597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scene3d>
              <a:camera prst="orthographicFront"/>
              <a:lightRig rig="threePt" dir="t"/>
            </a:scene3d>
            <a:sp3d prstMaterial="matte">
              <a:contourClr>
                <a:srgbClr val="000000"/>
              </a:contourClr>
            </a:sp3d>
          </c:spPr>
          <c:dLbls>
            <c:showVal val="1"/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26.1</c:v>
                </c:pt>
                <c:pt idx="1">
                  <c:v>26.6</c:v>
                </c:pt>
                <c:pt idx="2">
                  <c:v>31.9</c:v>
                </c:pt>
                <c:pt idx="3">
                  <c:v>34.200000000000003</c:v>
                </c:pt>
                <c:pt idx="4">
                  <c:v>45.33</c:v>
                </c:pt>
              </c:numCache>
            </c:numRef>
          </c:val>
        </c:ser>
        <c:axId val="100943360"/>
        <c:axId val="100944896"/>
      </c:barChart>
      <c:catAx>
        <c:axId val="100943360"/>
        <c:scaling>
          <c:orientation val="minMax"/>
        </c:scaling>
        <c:delete val="1"/>
        <c:axPos val="b"/>
        <c:numFmt formatCode="General" sourceLinked="1"/>
        <c:tickLblPos val="none"/>
        <c:crossAx val="100944896"/>
        <c:crosses val="autoZero"/>
        <c:auto val="1"/>
        <c:lblAlgn val="ctr"/>
        <c:lblOffset val="100"/>
        <c:tickLblSkip val="1"/>
        <c:tickMarkSkip val="1"/>
      </c:catAx>
      <c:valAx>
        <c:axId val="100944896"/>
        <c:scaling>
          <c:orientation val="minMax"/>
        </c:scaling>
        <c:delete val="1"/>
        <c:axPos val="l"/>
        <c:majorGridlines>
          <c:spPr>
            <a:ln w="2649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</c:spPr>
        </c:majorGridlines>
        <c:numFmt formatCode="General" sourceLinked="1"/>
        <c:tickLblPos val="none"/>
        <c:crossAx val="100943360"/>
        <c:crosses val="autoZero"/>
        <c:crossBetween val="between"/>
      </c:valAx>
      <c:spPr>
        <a:noFill/>
        <a:ln w="12700">
          <a:solidFill>
            <a:schemeClr val="tx1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1200" b="0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="0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</c:legendEntry>
      <c:layout>
        <c:manualLayout>
          <c:xMode val="edge"/>
          <c:yMode val="edge"/>
          <c:x val="0.84369449378330674"/>
          <c:y val="0.3676873335869153"/>
          <c:w val="9.4843728112241024E-2"/>
          <c:h val="0.18544591911440092"/>
        </c:manualLayout>
      </c:layout>
      <c:spPr>
        <a:noFill/>
        <a:ln w="2649">
          <a:solidFill>
            <a:schemeClr val="tx1"/>
          </a:solidFill>
          <a:prstDash val="solid"/>
        </a:ln>
      </c:spPr>
      <c:txPr>
        <a:bodyPr/>
        <a:lstStyle/>
        <a:p>
          <a:pPr>
            <a:defRPr sz="918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1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0.87394</cdr:x>
      <cdr:y>0.90819</cdr:y>
    </cdr:from>
    <cdr:to>
      <cdr:x>1</cdr:x>
      <cdr:y>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7236996" y="3561491"/>
          <a:ext cx="1043924" cy="3600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bg2">
                  <a:lumMod val="25000"/>
                </a:schemeClr>
              </a:solidFill>
            </a:rPr>
            <a:t>млн.руб..</a:t>
          </a:r>
          <a:endParaRPr lang="ru-RU" sz="1800" b="1" dirty="0">
            <a:solidFill>
              <a:schemeClr val="bg2">
                <a:lumMod val="25000"/>
              </a:schemeClr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0.16508</cdr:x>
      <cdr:y>0.87101</cdr:y>
    </cdr:from>
    <cdr:to>
      <cdr:x>0.79999</cdr:x>
      <cdr:y>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368152" y="2448272"/>
          <a:ext cx="5262149" cy="362244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40000"/>
            <a:lumOff val="60000"/>
          </a:schemeClr>
        </a:solidFill>
        <a:ln xmlns:a="http://schemas.openxmlformats.org/drawingml/2006/main">
          <a:solidFill>
            <a:schemeClr val="bg1">
              <a:lumMod val="6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dirty="0" smtClean="0"/>
            <a:t>        </a:t>
          </a:r>
          <a:r>
            <a:rPr lang="ru-RU" sz="12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2015                 2016               2017                  2018                   2019</a:t>
          </a:r>
          <a:endParaRPr lang="ru-RU" sz="1200" dirty="0">
            <a:solidFill>
              <a:schemeClr val="bg2">
                <a:lumMod val="25000"/>
              </a:schemeClr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ACF08-9521-4874-A15F-73F1A49FC95B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2DEAED-D279-4DA0-87E4-C4BF5179A6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6183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1" i="0" u="none" strike="noStrike" kern="12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DEAED-D279-4DA0-87E4-C4BF5179A62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1" i="0" u="none" strike="noStrike" kern="12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DEAED-D279-4DA0-87E4-C4BF5179A62D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1" i="0" u="none" strike="noStrike" kern="12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DEAED-D279-4DA0-87E4-C4BF5179A62D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5296-CD1F-4A8D-A6E5-1F8D5C8DE7C7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5296-CD1F-4A8D-A6E5-1F8D5C8DE7C7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5296-CD1F-4A8D-A6E5-1F8D5C8DE7C7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5296-CD1F-4A8D-A6E5-1F8D5C8DE7C7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5296-CD1F-4A8D-A6E5-1F8D5C8DE7C7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5296-CD1F-4A8D-A6E5-1F8D5C8DE7C7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5296-CD1F-4A8D-A6E5-1F8D5C8DE7C7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5296-CD1F-4A8D-A6E5-1F8D5C8DE7C7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5296-CD1F-4A8D-A6E5-1F8D5C8DE7C7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5296-CD1F-4A8D-A6E5-1F8D5C8DE7C7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5296-CD1F-4A8D-A6E5-1F8D5C8DE7C7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B5296-CD1F-4A8D-A6E5-1F8D5C8DE7C7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reception@regtom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.xml"/><Relationship Id="rId4" Type="http://schemas.openxmlformats.org/officeDocument/2006/relationships/package" Target="../embeddings/_________Microsoft_Office_Word1.doc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E9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http://upload.wikimedia.org/wikipedia/commons/thumb/0/0f/Tomsky_district_of_Tomsk_Oblast_coat_of_arms.jpg/91px-Tomsky_district_of_Tomsk_Oblast_coat_of_arm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188640"/>
            <a:ext cx="1656184" cy="2448272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11560" y="2780928"/>
            <a:ext cx="799288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БЮДЖЕТ </a:t>
            </a: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ДЛЯ   ГРАЖДАН</a:t>
            </a:r>
          </a:p>
          <a:p>
            <a:pPr algn="ctr"/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на основе решения Думы Томского района от 26.08.2020  № 383 «Об  утверждении отчета об исполнении бюджета Томского района </a:t>
            </a: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за 2019 год»</a:t>
            </a:r>
          </a:p>
        </p:txBody>
      </p:sp>
    </p:spTree>
    <p:extLst>
      <p:ext uri="{BB962C8B-B14F-4D97-AF65-F5344CB8AC3E}">
        <p14:creationId xmlns="" xmlns:p14="http://schemas.microsoft.com/office/powerpoint/2010/main" val="135263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E9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  <a:solidFill>
            <a:schemeClr val="accent3"/>
          </a:solidFill>
          <a:ln>
            <a:solidFill>
              <a:schemeClr val="accent3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/>
            <a:r>
              <a:rPr lang="ru-RU" sz="1800" dirty="0" smtClean="0"/>
              <a:t>Томский район</a:t>
            </a:r>
            <a:endParaRPr lang="ru-RU" sz="1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86236847"/>
              </p:ext>
            </p:extLst>
          </p:nvPr>
        </p:nvGraphicFramePr>
        <p:xfrm>
          <a:off x="2915816" y="7317432"/>
          <a:ext cx="8507288" cy="5883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2456" y="695612"/>
            <a:ext cx="85283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C6E6A2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Томский район</a:t>
            </a:r>
            <a:endParaRPr lang="ru-RU" sz="2400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="" xmlns:p14="http://schemas.microsoft.com/office/powerpoint/2010/main" val="4121895430"/>
              </p:ext>
            </p:extLst>
          </p:nvPr>
        </p:nvGraphicFramePr>
        <p:xfrm>
          <a:off x="192456" y="1397000"/>
          <a:ext cx="8700024" cy="5272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45698" y="596595"/>
            <a:ext cx="86526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Структура расходов бюджета Томского района в 2019 году</a:t>
            </a:r>
            <a:endParaRPr lang="ru-RU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7827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E9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  <a:solidFill>
            <a:schemeClr val="accent3"/>
          </a:solidFill>
          <a:ln>
            <a:solidFill>
              <a:schemeClr val="accent3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/>
            <a:r>
              <a:rPr lang="ru-RU" sz="1800" dirty="0" smtClean="0"/>
              <a:t>Томский район</a:t>
            </a:r>
            <a:endParaRPr lang="ru-RU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192456" y="695612"/>
            <a:ext cx="85283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C6E6A2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Томский район</a:t>
            </a:r>
            <a:endParaRPr lang="ru-RU" sz="2400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0" y="1457393"/>
          <a:ext cx="9036496" cy="5400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5487"/>
                <a:gridCol w="1150729"/>
                <a:gridCol w="1224136"/>
                <a:gridCol w="1296144"/>
              </a:tblGrid>
              <a:tr h="51982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Основные направления расходов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План, тыс.руб.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Исполнение, тыс.руб.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% исполнения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3019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Общегосударственные вопросы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154 808,2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151 217,7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97,7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669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оборона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4 575,5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4 575,5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421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безопасность и правоохранительная деятельность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336,6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335,2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99,6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301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экономика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218 554,2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200 457,6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91,7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301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Жилищно-коммунальное хозяйство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393 788,4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378 240,1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96,1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301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Образование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2 386 841,2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2 269 109,4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95,1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301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Культура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126 130,1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125 229,9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99,3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301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политика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116 717,1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107 022,5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91,7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301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Физическая культура и спорт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40 988,4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37 879,9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92,4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301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Межбюджетные трансферты общего характера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135 097,2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135 089,2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301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ИТОГО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3 577 836,9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3 409 157,0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95,3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7504" y="620688"/>
            <a:ext cx="8928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Исполнение по расходам бюджета Томского района </a:t>
            </a:r>
          </a:p>
          <a:p>
            <a:pPr algn="ctr"/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2019 год</a:t>
            </a:r>
            <a:endParaRPr lang="ru-RU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7827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  <a:solidFill>
            <a:schemeClr val="accent3"/>
          </a:solidFill>
          <a:ln>
            <a:solidFill>
              <a:schemeClr val="accent3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/>
            <a:r>
              <a:rPr lang="ru-RU" sz="1800" dirty="0" smtClean="0"/>
              <a:t>Томский район</a:t>
            </a:r>
            <a:endParaRPr lang="ru-RU" sz="1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86236847"/>
              </p:ext>
            </p:extLst>
          </p:nvPr>
        </p:nvGraphicFramePr>
        <p:xfrm>
          <a:off x="2915816" y="7317432"/>
          <a:ext cx="8507288" cy="5883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2456" y="695612"/>
            <a:ext cx="85283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C6E6A2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Томский район</a:t>
            </a:r>
            <a:endParaRPr lang="ru-RU" sz="2400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88150869"/>
              </p:ext>
            </p:extLst>
          </p:nvPr>
        </p:nvGraphicFramePr>
        <p:xfrm>
          <a:off x="179512" y="1700808"/>
          <a:ext cx="8856985" cy="4968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39"/>
                <a:gridCol w="4824537"/>
                <a:gridCol w="1296144"/>
                <a:gridCol w="1152128"/>
                <a:gridCol w="1224137"/>
              </a:tblGrid>
              <a:tr h="53623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№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Муниципальные программы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bg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Утверждено, тыс.руб.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 тыс.руб.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% исполнения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48551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МП "Развитие малого и среднего предпринимательства в Томском районе на 2016-2020 годы"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981,6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961,5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98,0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8551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МП "Улучшение условий охраны труда  в Томском районе на 2016-2020 годы"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180,0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180,0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8551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МП "Эффективное управление муниципальными ресурсами Томского района на 2016-2020 годы"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3 863,0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3 487,8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90,3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8551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МП "Эффективное управление муниципальными финансами в Томском районе на 2016-2020 годы"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134 330,3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134 329,7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99,9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8551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МП "Развитие сельскохозяйственного производства Томского района на 2016-2020 годы"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87 327,7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87 325,4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99,9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91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МП "Развитие образования в Томском районе на 2016-2020 годы"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2 339 315,0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2 221 991,6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95,0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59787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МП "Социальное развитие Томского района на 2016-2020 годы"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271 919,0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266 379,9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98,0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7314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МП "Развитие информационного общества в Томском районе на 2016-2020 годы"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1 506,0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1 245,0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82,7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8551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МП "Улучшение комфортности проживания на территории Томского района на 2016-2020 годы"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511 403,6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474 242,6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92,7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15432">
                <a:tc>
                  <a:txBody>
                    <a:bodyPr/>
                    <a:lstStyle/>
                    <a:p>
                      <a:endParaRPr lang="ru-RU" sz="1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3 350 826,2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3 190 143,5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95,2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512" y="620688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Реализация  муниципальных  программ </a:t>
            </a:r>
          </a:p>
          <a:p>
            <a:pPr algn="ctr"/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 2019 году</a:t>
            </a:r>
            <a:endParaRPr lang="ru-RU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7827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E9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  <a:solidFill>
            <a:schemeClr val="accent3"/>
          </a:solidFill>
          <a:ln>
            <a:solidFill>
              <a:schemeClr val="accent3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/>
            <a:r>
              <a:rPr lang="ru-RU" sz="1800" dirty="0" smtClean="0"/>
              <a:t>Томский район</a:t>
            </a:r>
            <a:endParaRPr lang="ru-RU" sz="1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86236847"/>
              </p:ext>
            </p:extLst>
          </p:nvPr>
        </p:nvGraphicFramePr>
        <p:xfrm>
          <a:off x="2915816" y="7317432"/>
          <a:ext cx="8507288" cy="5883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2456" y="695612"/>
            <a:ext cx="85283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C6E6A2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Томский район</a:t>
            </a:r>
            <a:endParaRPr lang="ru-RU" sz="2400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88150869"/>
              </p:ext>
            </p:extLst>
          </p:nvPr>
        </p:nvGraphicFramePr>
        <p:xfrm>
          <a:off x="179512" y="1988840"/>
          <a:ext cx="8856985" cy="4745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39"/>
                <a:gridCol w="4680521"/>
                <a:gridCol w="1296144"/>
                <a:gridCol w="1224136"/>
                <a:gridCol w="1296145"/>
              </a:tblGrid>
              <a:tr h="70636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№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Главный распорядитель бюджетных средств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Утверждено, тыс.руб.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 тыс.руб.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% исполнения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46914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Дума Томского района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7 080,1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6 875,1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97,1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6914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Администрация Томского района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335 505,8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326 867,7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97,4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6914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Управление ЖКХ, ГО и ЧС</a:t>
                      </a:r>
                      <a:endParaRPr lang="ru-RU" sz="13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398 701,9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382 706,9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96,0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6914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Управление образования Администрации Томского района</a:t>
                      </a:r>
                      <a:endParaRPr lang="ru-RU" sz="13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2 225 590,5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2 207 505,4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99,2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6914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Управление финансов Администрации Томского района</a:t>
                      </a:r>
                      <a:endParaRPr lang="ru-RU" sz="13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174 370,4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173 693,3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99,6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6914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Избирательная комиссия муниципального образования "Томский район"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420,0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420,0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6914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Управление территориального развития Администрации Томского района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248 426,9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125 683,1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50,6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5839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Управление по культуре, спорту, молодежной политике и туризму Администрации Томского района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187 741,3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185 405,5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98,8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58390"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400" b="1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3 577 836,9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400" b="1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3 409 157,0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95,3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512" y="620688"/>
            <a:ext cx="8856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Расходы бюджета Томского района</a:t>
            </a:r>
            <a:endParaRPr lang="ru-RU" sz="2400" dirty="0" smtClean="0"/>
          </a:p>
          <a:p>
            <a:pPr algn="ctr"/>
            <a:r>
              <a:rPr lang="ru-RU" sz="2400" b="1" dirty="0" smtClean="0"/>
              <a:t> по ведомственной структуре расходов бюджета </a:t>
            </a:r>
            <a:endParaRPr lang="ru-RU" sz="2400" dirty="0" smtClean="0"/>
          </a:p>
          <a:p>
            <a:pPr algn="ctr"/>
            <a:r>
              <a:rPr lang="ru-RU" sz="2400" b="1" dirty="0" smtClean="0"/>
              <a:t>за 2019 год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587827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E9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2860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Программный бюджет за 2017 год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C6E6A2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Томский район</a:t>
            </a:r>
            <a:endParaRPr lang="ru-RU" sz="2400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692696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Финансовый результат исполнения бюджета Томского района в 2019 году</a:t>
            </a:r>
            <a:endParaRPr lang="ru-RU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31640" y="1700808"/>
            <a:ext cx="6120680" cy="1800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 исполнения бюджета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2019 году-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дефицит в сумме 4 222,7 </a:t>
            </a:r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2400" u="sng" dirty="0" smtClean="0">
                <a:solidFill>
                  <a:schemeClr val="tx1"/>
                </a:solidFill>
              </a:rPr>
              <a:t>.</a:t>
            </a:r>
            <a:endParaRPr lang="ru-RU" sz="2400" u="sng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31640" y="4005064"/>
            <a:ext cx="6120680" cy="1800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Источники финансирования дефицита бюджета-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изменение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остатков средств на счетах по учету средств бюджета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41972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E9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1520" y="2060848"/>
            <a:ext cx="8640960" cy="43204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финансов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Администрации Томского района</a:t>
            </a:r>
          </a:p>
          <a:p>
            <a:pPr algn="ctr">
              <a:buNone/>
            </a:pP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График работы: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9-00 до 18-00,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перерыв с 12-30 до 13-30.</a:t>
            </a:r>
          </a:p>
          <a:p>
            <a:pPr algn="ctr">
              <a:buNone/>
            </a:pP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Адрес: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Томск,  пр. Фрунзе 59 «а»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Тел. 44-23-66, факс  44-23-70</a:t>
            </a:r>
          </a:p>
          <a:p>
            <a:pPr algn="ctr">
              <a:buNone/>
            </a:pP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Адрес  электронной почты: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reception@regtom.ru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Руководитель: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заместитель Главы Томского района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-начальник Управления финансов 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Чернова Надежда Николаевна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C6E6A2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Томский район</a:t>
            </a:r>
            <a:endParaRPr lang="ru-RU" sz="2400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251520" y="764704"/>
            <a:ext cx="8640960" cy="986408"/>
          </a:xfrm>
          <a:prstGeom prst="downArrowCallou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Контактная  информация</a:t>
            </a:r>
            <a:endParaRPr lang="ru-RU" sz="2400" b="1" dirty="0">
              <a:solidFill>
                <a:schemeClr val="bg2">
                  <a:lumMod val="2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E9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79512" y="116632"/>
          <a:ext cx="4680520" cy="3240069"/>
        </p:xfrm>
        <a:graphic>
          <a:graphicData uri="http://schemas.openxmlformats.org/presentationml/2006/ole">
            <p:oleObj spid="_x0000_s1026" name="Документ" r:id="rId4" imgW="6096794" imgH="4050563" progId="Word.Document.12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87016" y="2708921"/>
            <a:ext cx="867747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Уважаемые жители Томского района.</a:t>
            </a: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2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Управление финансов Администрации Томского района предлагает вам очередную редакцию информационного сборника в доступной для граждан форме, подготовленную на основе решения Думы Томского района «Об  утверждении отчета об исполнении бюджета Томского района  за 2019 год».</a:t>
            </a:r>
            <a:r>
              <a:rPr lang="ru-RU" sz="1200" i="1" dirty="0" smtClean="0"/>
              <a:t> </a:t>
            </a:r>
          </a:p>
          <a:p>
            <a:pPr algn="just"/>
            <a:r>
              <a:rPr lang="ru-RU" sz="12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Что такое исполнение бюджета? Это этап  бюджетного  процесса, который длится  в течение   финансового  года и включает в себя: с одной стороны –обеспечение   полного и своевременного поступления в бюджет налогов, сборов,  доходов от  использования   муниципального  имущества, других обязательных платежей, а с другой стороны -обеспечение последовательного финансирования мероприятий с целью исполнения всех принятых муниципальным  образованием   расходных   обязательств. Составление и  утверждение отчета  об  исполнении бюджета является  важной  формой контроля  за  исполнением  бюджета.</a:t>
            </a:r>
          </a:p>
          <a:p>
            <a:r>
              <a:rPr lang="ru-RU" sz="12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Представляя  информацию об исполнении бюджета на общественное обсуждение, считаю, что заинтересованность и участие граждан в решении вопросов местного значения, плодотворное и конструктивное сотрудничество органов местного самоуправления и всех жителей поможет сделать наш район еще более комфортным для проживания.</a:t>
            </a:r>
          </a:p>
          <a:p>
            <a:pPr lvl="0" algn="r">
              <a:spcBef>
                <a:spcPct val="0"/>
              </a:spcBef>
              <a:defRPr/>
            </a:pPr>
            <a:r>
              <a:rPr lang="ru-RU" sz="12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Н.Н. Чернова</a:t>
            </a:r>
            <a:br>
              <a:rPr lang="ru-RU" sz="12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Заместитель Главы                                                                                                                                                                Администрации Томского района </a:t>
            </a:r>
            <a:br>
              <a:rPr lang="ru-RU" sz="12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– начальник Управления финансов</a:t>
            </a:r>
            <a:r>
              <a:rPr lang="ru-RU" sz="16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26324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E9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C6E6A2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Томский район</a:t>
            </a:r>
            <a:endParaRPr lang="ru-RU" sz="2400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1338971621"/>
              </p:ext>
            </p:extLst>
          </p:nvPr>
        </p:nvGraphicFramePr>
        <p:xfrm>
          <a:off x="251520" y="1556792"/>
          <a:ext cx="8640960" cy="3921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91680" y="692696"/>
            <a:ext cx="5904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Бюджет Томского района  </a:t>
            </a:r>
          </a:p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 2015-2019 годы</a:t>
            </a:r>
            <a:endParaRPr lang="ru-RU" sz="2400" b="1" dirty="0">
              <a:solidFill>
                <a:schemeClr val="bg2">
                  <a:lumMod val="2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05411656"/>
              </p:ext>
            </p:extLst>
          </p:nvPr>
        </p:nvGraphicFramePr>
        <p:xfrm>
          <a:off x="251519" y="5572080"/>
          <a:ext cx="864096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440160"/>
                <a:gridCol w="1440160"/>
                <a:gridCol w="1440160"/>
                <a:gridCol w="1440160"/>
                <a:gridCol w="1440160"/>
              </a:tblGrid>
              <a:tr h="34175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2015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2016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2017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2018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2019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4175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1835,6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1982,5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2231,9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2593,4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3404,9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458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1872,3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1927,1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2341,3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2571,3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3409,2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Стрелка вверх 7"/>
          <p:cNvSpPr/>
          <p:nvPr/>
        </p:nvSpPr>
        <p:spPr>
          <a:xfrm rot="4560000">
            <a:off x="3806453" y="328000"/>
            <a:ext cx="121158" cy="4156837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4770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E9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C6E6A2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Томский район</a:t>
            </a:r>
            <a:endParaRPr lang="ru-RU" sz="2400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3688" y="620689"/>
            <a:ext cx="6048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Структура доходов бюджета в 2019 году</a:t>
            </a:r>
            <a:endParaRPr lang="ru-RU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1677166307"/>
              </p:ext>
            </p:extLst>
          </p:nvPr>
        </p:nvGraphicFramePr>
        <p:xfrm>
          <a:off x="0" y="1412776"/>
          <a:ext cx="669674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03838856"/>
              </p:ext>
            </p:extLst>
          </p:nvPr>
        </p:nvGraphicFramePr>
        <p:xfrm>
          <a:off x="3635896" y="3933056"/>
          <a:ext cx="5508104" cy="28115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82696"/>
                <a:gridCol w="1126374"/>
                <a:gridCol w="1299517"/>
                <a:gridCol w="1299517"/>
              </a:tblGrid>
              <a:tr h="68579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вида  доходов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514352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403,1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419,4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104,0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14352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Неналоговые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95,4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109,7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114,9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8579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2 986,8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2 875,8</a:t>
                      </a:r>
                    </a:p>
                    <a:p>
                      <a:pPr algn="ctr"/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96,3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124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3 485,3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3 404,9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4437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E9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  <a:solidFill>
            <a:schemeClr val="accent3"/>
          </a:solidFill>
          <a:ln>
            <a:solidFill>
              <a:schemeClr val="accent3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/>
            <a:r>
              <a:rPr lang="ru-RU" sz="1800" dirty="0" smtClean="0"/>
              <a:t>Томский район</a:t>
            </a:r>
            <a:endParaRPr lang="ru-RU" sz="1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836712"/>
          <a:ext cx="8229600" cy="5221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4282" y="714356"/>
            <a:ext cx="85283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Поступление налоговых доходов в 2019 году</a:t>
            </a:r>
            <a:b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419,4 млн. руб.</a:t>
            </a:r>
            <a:endParaRPr lang="ru-RU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C6E6A2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Томский район</a:t>
            </a:r>
            <a:endParaRPr lang="ru-RU" sz="2400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="" xmlns:p14="http://schemas.microsoft.com/office/powerpoint/2010/main" val="1442467848"/>
              </p:ext>
            </p:extLst>
          </p:nvPr>
        </p:nvGraphicFramePr>
        <p:xfrm>
          <a:off x="395536" y="1844824"/>
          <a:ext cx="8496944" cy="4841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E9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  <a:solidFill>
            <a:schemeClr val="accent3"/>
          </a:solidFill>
          <a:ln>
            <a:solidFill>
              <a:schemeClr val="accent3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/>
            <a:r>
              <a:rPr lang="ru-RU" sz="1800" dirty="0" smtClean="0"/>
              <a:t>Томский район</a:t>
            </a:r>
            <a:endParaRPr lang="ru-RU" sz="1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785794"/>
          <a:ext cx="8229600" cy="5221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4282" y="714356"/>
            <a:ext cx="85283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Поступление неналоговых доходов в 2019 году</a:t>
            </a:r>
            <a:b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109,7 млн. руб.</a:t>
            </a:r>
            <a:endParaRPr lang="ru-RU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C6E6A2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Томский район</a:t>
            </a:r>
            <a:endParaRPr lang="ru-RU" sz="2400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="" xmlns:p14="http://schemas.microsoft.com/office/powerpoint/2010/main" val="1442467848"/>
              </p:ext>
            </p:extLst>
          </p:nvPr>
        </p:nvGraphicFramePr>
        <p:xfrm>
          <a:off x="395536" y="1844824"/>
          <a:ext cx="8496944" cy="4841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7535735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E9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  <a:solidFill>
            <a:schemeClr val="accent3"/>
          </a:solidFill>
          <a:ln>
            <a:solidFill>
              <a:schemeClr val="accent3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/>
            <a:r>
              <a:rPr lang="ru-RU" sz="1800" dirty="0" smtClean="0"/>
              <a:t>Томский район</a:t>
            </a:r>
            <a:endParaRPr lang="ru-RU" sz="1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785794"/>
          <a:ext cx="8229600" cy="5221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4282" y="714356"/>
            <a:ext cx="85283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Безвозмездные поступления в 2019 году</a:t>
            </a:r>
            <a:b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2 875,8 млн.руб.</a:t>
            </a:r>
          </a:p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млн. руб.</a:t>
            </a:r>
            <a:endParaRPr lang="ru-RU" sz="2400" b="1" dirty="0">
              <a:solidFill>
                <a:schemeClr val="bg2">
                  <a:lumMod val="2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C6E6A2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Томский район</a:t>
            </a:r>
            <a:endParaRPr lang="ru-RU" sz="2400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318699342"/>
              </p:ext>
            </p:extLst>
          </p:nvPr>
        </p:nvGraphicFramePr>
        <p:xfrm>
          <a:off x="214282" y="1545352"/>
          <a:ext cx="8678198" cy="5124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4315739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E9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C6E6A2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Томский район</a:t>
            </a:r>
            <a:endParaRPr lang="ru-RU" sz="2400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16096289"/>
              </p:ext>
            </p:extLst>
          </p:nvPr>
        </p:nvGraphicFramePr>
        <p:xfrm>
          <a:off x="179512" y="4437112"/>
          <a:ext cx="8712967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7"/>
                <a:gridCol w="1476165"/>
                <a:gridCol w="1440160"/>
                <a:gridCol w="1368152"/>
                <a:gridCol w="1512168"/>
                <a:gridCol w="1404155"/>
              </a:tblGrid>
              <a:tr h="6185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(млн. руб.)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(млн. руб.)</a:t>
                      </a:r>
                      <a:endParaRPr lang="ru-RU" sz="14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Численность населения (тыс.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чел.)</a:t>
                      </a:r>
                      <a:endParaRPr lang="ru-RU" sz="14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на 1 жителя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(тыс. руб.)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 на 1 жителя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(тыс. руб.)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6826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1835,6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1872,3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71,8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25,6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26,1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826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1982,5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1927,1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72,4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27,4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26,6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826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2231,9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2341,3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73,5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30,4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31,9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82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2593,4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2571,3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75,2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34,5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34,2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5504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3404,9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3409,2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75,2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45,27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45,33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1"/>
          <p:cNvGraphicFramePr>
            <a:graphicFrameLocks noChangeAspect="1"/>
          </p:cNvGraphicFramePr>
          <p:nvPr/>
        </p:nvGraphicFramePr>
        <p:xfrm>
          <a:off x="539552" y="1484784"/>
          <a:ext cx="8288023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9512" y="620688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Доходы и расходы Томского района </a:t>
            </a:r>
          </a:p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1 жителя в динамике  (2015-2019 </a:t>
            </a:r>
            <a:r>
              <a:rPr lang="ru-RU" sz="2400" b="1" dirty="0" err="1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гг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 </a:t>
            </a:r>
            <a:endParaRPr lang="ru-RU" sz="2400" dirty="0">
              <a:solidFill>
                <a:schemeClr val="bg2">
                  <a:lumMod val="2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84368" y="3429000"/>
            <a:ext cx="864096" cy="36004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тыс.руб.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05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E9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  <a:solidFill>
            <a:schemeClr val="accent3"/>
          </a:solidFill>
          <a:ln>
            <a:solidFill>
              <a:schemeClr val="accent3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/>
            <a:r>
              <a:rPr lang="ru-RU" sz="1800" dirty="0" smtClean="0"/>
              <a:t>Томский район</a:t>
            </a:r>
            <a:endParaRPr lang="ru-RU" sz="1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86236847"/>
              </p:ext>
            </p:extLst>
          </p:nvPr>
        </p:nvGraphicFramePr>
        <p:xfrm>
          <a:off x="2915816" y="7317432"/>
          <a:ext cx="8507288" cy="5883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2456" y="695613"/>
            <a:ext cx="85283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Расходы бюджета Томского района в динамике (2014-2019 </a:t>
            </a:r>
            <a:r>
              <a:rPr lang="ru-RU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гг</a:t>
            </a: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b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C6E6A2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Томский район</a:t>
            </a:r>
            <a:endParaRPr lang="ru-RU" sz="2400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65375716"/>
              </p:ext>
            </p:extLst>
          </p:nvPr>
        </p:nvGraphicFramePr>
        <p:xfrm>
          <a:off x="6588224" y="2420888"/>
          <a:ext cx="2423592" cy="2849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047"/>
                <a:gridCol w="1128545"/>
              </a:tblGrid>
              <a:tr h="74391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Сумма, млн.руб.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3099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1872,3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099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1927,1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099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2341,3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099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2571,3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8194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3 409,2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="" xmlns:p14="http://schemas.microsoft.com/office/powerpoint/2010/main" val="4109502190"/>
              </p:ext>
            </p:extLst>
          </p:nvPr>
        </p:nvGraphicFramePr>
        <p:xfrm>
          <a:off x="192456" y="1700808"/>
          <a:ext cx="625175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587827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3440</TotalTime>
  <Words>990</Words>
  <Application>Microsoft Office PowerPoint</Application>
  <PresentationFormat>Экран (4:3)</PresentationFormat>
  <Paragraphs>345</Paragraphs>
  <Slides>15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Документ</vt:lpstr>
      <vt:lpstr>Слайд 1</vt:lpstr>
      <vt:lpstr>Слайд 2</vt:lpstr>
      <vt:lpstr>Слайд 3</vt:lpstr>
      <vt:lpstr>Слайд 4</vt:lpstr>
      <vt:lpstr>Томский район</vt:lpstr>
      <vt:lpstr>Томский район</vt:lpstr>
      <vt:lpstr>Томский район</vt:lpstr>
      <vt:lpstr>Слайд 8</vt:lpstr>
      <vt:lpstr>Томский район</vt:lpstr>
      <vt:lpstr>Томский район</vt:lpstr>
      <vt:lpstr>Томский район</vt:lpstr>
      <vt:lpstr>Томский район</vt:lpstr>
      <vt:lpstr>Томский район</vt:lpstr>
      <vt:lpstr>Программный бюджет за 2017 год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Турецкова Виктория Александровна</dc:creator>
  <cp:lastModifiedBy>Урушанова Маргарита</cp:lastModifiedBy>
  <cp:revision>495</cp:revision>
  <dcterms:created xsi:type="dcterms:W3CDTF">2017-05-22T02:58:41Z</dcterms:created>
  <dcterms:modified xsi:type="dcterms:W3CDTF">2020-09-21T10:40:01Z</dcterms:modified>
</cp:coreProperties>
</file>