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1"/>
  </p:notesMasterIdLst>
  <p:sldIdLst>
    <p:sldId id="258" r:id="rId2"/>
    <p:sldId id="257" r:id="rId3"/>
    <p:sldId id="271" r:id="rId4"/>
    <p:sldId id="272" r:id="rId5"/>
    <p:sldId id="279" r:id="rId6"/>
    <p:sldId id="298" r:id="rId7"/>
    <p:sldId id="294" r:id="rId8"/>
    <p:sldId id="280" r:id="rId9"/>
    <p:sldId id="300" r:id="rId1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405" autoAdjust="0"/>
  </p:normalViewPr>
  <p:slideViewPr>
    <p:cSldViewPr snapToGrid="0">
      <p:cViewPr varScale="1">
        <p:scale>
          <a:sx n="81" d="100"/>
          <a:sy n="81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2847-218A-449D-B902-39322CFFB8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60D4-6474-4420-90FB-6205384CF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3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8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2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5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60D4-6474-4420-90FB-6205384CFB8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5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0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7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1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085" y="758952"/>
            <a:ext cx="11397006" cy="3566160"/>
          </a:xfrm>
        </p:spPr>
        <p:txBody>
          <a:bodyPr>
            <a:normAutofit/>
          </a:bodyPr>
          <a:lstStyle/>
          <a:p>
            <a:pPr algn="ctr"/>
            <a: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Отчёт по внедрению успешных практик на территории МО «Томский район»</a:t>
            </a:r>
            <a:b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000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№ 6,№ 19 включенных в Атлас муниципальных практик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Разработчик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- Управление по экономической политике и муниципальным ресурсам Администрации томского района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50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86412"/>
            <a:ext cx="11478827" cy="1233996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Нормативная правовая база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3869" y="1554140"/>
            <a:ext cx="10033966" cy="159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300" b="1" dirty="0" smtClean="0"/>
              <a:t>Распоряжение </a:t>
            </a:r>
            <a:r>
              <a:rPr lang="ru-RU" sz="2300" b="1" dirty="0"/>
              <a:t>Администрации Томского района от </a:t>
            </a:r>
            <a:r>
              <a:rPr lang="ru-RU" sz="2300" b="1" dirty="0" smtClean="0"/>
              <a:t>22.10.2015 </a:t>
            </a:r>
            <a:r>
              <a:rPr lang="ru-RU" sz="2300" b="1" dirty="0"/>
              <a:t>№ 436-П «О мероприятиях по внедрению успешных муниципальных практик на территории муниципального образования «Томский район»»</a:t>
            </a: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868" y="3874416"/>
            <a:ext cx="10033967" cy="1989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300" b="1" dirty="0"/>
              <a:t>Постановление Администрации Томского района от 17.12.2015 № 397 «Об утверждении Плана мероприятий («дорожной карты») по внедрению успешных практик на территории муниципального образования «Томский район», включённых в Атлас муниципальных практик»</a:t>
            </a: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584462" y="1765952"/>
            <a:ext cx="584462" cy="44306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77472" y="4028671"/>
            <a:ext cx="584462" cy="44306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6" y="-121298"/>
            <a:ext cx="11478827" cy="1233996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Перечень успешных муниципальных практик для внедрения на территории МО «Томский район»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39752"/>
              </p:ext>
            </p:extLst>
          </p:nvPr>
        </p:nvGraphicFramePr>
        <p:xfrm>
          <a:off x="344138" y="1000188"/>
          <a:ext cx="11491275" cy="5560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022"/>
                <a:gridCol w="5212615"/>
                <a:gridCol w="3632806"/>
                <a:gridCol w="1056416"/>
                <a:gridCol w="1056416"/>
              </a:tblGrid>
              <a:tr h="22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практики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внедрения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НОРМАТИВНОЕ ОБЕСПЕЧЕНИЕ</a:t>
                      </a: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(2). Разработка и размещение в открытом доступе инвестиционного паспорта муниципального образования.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451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(3). Принятие комплекса нормативных актов, устанавливающих основные направления инвестиционной политики муниципального образования и развития малого и среднего предпринимательства.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56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(6). Внедрение системы оценки регулирующего воздействия проектов муниципальных нормативных правовых актов и экспертизы действующих муниципальных нормативных правовых актов, регулирующих вопросы, связанные с осуществлением предпринимательской деятельности.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338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(8). Ежегодное инвестиционное послание Главы муниципального образования с принятием инвестиционной декларации (инвестиционного меморандума).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B3C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ИНФОРМАЦИОННОЕ ОБЕСПЕЧЕНИЕ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(9). Утверждение и публикация ежегодно обновляемого Плана создания объектов необходимой для инвесторов инфраструктуры в муниципальном образовании и порядка предоставления информации для размещения на Инвестиционной карте субъекта Российской Федерации.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B3C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603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(11). Формирование системы информационной и консультационной поддержки и популяризация предпринимательской деятельности, в том числе на базе многофункциональных центров предоставления государственных и муниципальных услуг.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ОРГАНИЗАЦИОННОЕ ОБЕСПЕЧЕНИЕ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(12). Создание общественного совета по улучшению инвестиционного климата и развитию предпринимательства при Главе муниципального образования.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11288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ПРАКТИЧЕСКОЕ СОПРОВОЖДЕНИЕ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(19). Включение в перечень услуг, предоставляемых на базе многофункциональных центров предоставления государственных и муниципальных услуг, услуг, связанных с разрешительными процедурами в предпринимательской деятельности, а также в сфере поддержки субъектов малого и среднего </a:t>
                      </a: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предпринимательства.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  <a:tr h="338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(22). Формирование обоснованных эффективных ставок земельного налога и арендной платы за земельные участки для приоритетных категорий </a:t>
                      </a:r>
                      <a:r>
                        <a:rPr lang="ru-RU" sz="13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плательщиков.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82" marR="350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5" y="201908"/>
            <a:ext cx="11478827" cy="1624610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</a:rPr>
              <a:t>3</a:t>
            </a:r>
            <a:r>
              <a:rPr lang="ru-RU" sz="2800" b="1" i="1" u="sng" dirty="0" smtClean="0">
                <a:solidFill>
                  <a:srgbClr val="0070C0"/>
                </a:solidFill>
              </a:rPr>
              <a:t>. (6</a:t>
            </a:r>
            <a:r>
              <a:rPr lang="ru-RU" sz="2800" b="1" i="1" u="sng" dirty="0">
                <a:solidFill>
                  <a:srgbClr val="0070C0"/>
                </a:solidFill>
              </a:rPr>
              <a:t>). Внедрение системы оценки регулирующего воздействия (ОРВ) проектов муниципальных нормативных правовых актов и экспертизы действующих муниципальных нормативных правовых актов, регулирующих вопросы, связанные с осуществлением предпринимательской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5998" y="2180493"/>
            <a:ext cx="310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моменты: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585" y="4978924"/>
            <a:ext cx="9385292" cy="187743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u="sng" dirty="0"/>
              <a:t>Показатель эффективности: </a:t>
            </a:r>
            <a:r>
              <a:rPr lang="ru-RU" sz="1400" dirty="0"/>
              <a:t>Доля проектов муниципальных нормативных актов, регулирующих вопросы, связанные с осуществлением предпринимательской деятельности, прошедших процедуру оценки регулирующего воздействия, в общем числе принятых проектов муниципальных нормативных актов, регулирующих вопросы, связанные с осуществлением предпринимательской деятельности, %;</a:t>
            </a:r>
          </a:p>
          <a:p>
            <a:r>
              <a:rPr lang="ru-RU" sz="1400" dirty="0"/>
              <a:t>Доля действующих муниципальных нормативных актов, регулирующих вопросы, связанные с осуществлением предпринимательской деятельности, прошедших </a:t>
            </a:r>
            <a:r>
              <a:rPr lang="ru-RU" sz="1400" dirty="0" smtClean="0"/>
              <a:t>процедуру экспертизы </a:t>
            </a:r>
            <a:r>
              <a:rPr lang="ru-RU" sz="1400" dirty="0"/>
              <a:t>(оценки фактического воздействия), в общем числе действующих муниципальных нормативных актов, регулирующих вопросы, связанные с осуществлением предпринимательской деятельности, %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56585" y="2180493"/>
            <a:ext cx="5575292" cy="26649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Суть:</a:t>
            </a:r>
            <a:r>
              <a:rPr lang="ru-RU" sz="2400" b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защиты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предпринимателей от неоправданного регулирования, влекущего за собой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возникновение административных барьеров либо издержек субъектов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предпринимательской деятельности, иным образом ухудшающих их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2645995"/>
            <a:ext cx="5957741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основы, в частности разработка и принятие нормативных актов, устанавливающих:</a:t>
            </a:r>
          </a:p>
          <a:p>
            <a:pPr algn="just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-уполномоченный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 в сфере ОРВ;</a:t>
            </a:r>
          </a:p>
          <a:p>
            <a:pPr algn="just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правила проведения ОРВ.</a:t>
            </a:r>
          </a:p>
        </p:txBody>
      </p:sp>
    </p:spTree>
    <p:extLst>
      <p:ext uri="{BB962C8B-B14F-4D97-AF65-F5344CB8AC3E}">
        <p14:creationId xmlns:p14="http://schemas.microsoft.com/office/powerpoint/2010/main" val="40007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504507" y="32155"/>
            <a:ext cx="11478827" cy="9102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24276"/>
              </p:ext>
            </p:extLst>
          </p:nvPr>
        </p:nvGraphicFramePr>
        <p:xfrm>
          <a:off x="117232" y="818511"/>
          <a:ext cx="8909538" cy="559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763"/>
                <a:gridCol w="5419775"/>
              </a:tblGrid>
              <a:tr h="4092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5583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Принятие Постановления Администрации Томского района "Об оценке регулирующего воздействия проектов муниципальных нормативных правовых актов и экспертизе муниципальных нормативных правовых актов Администрации Томского района"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Постановление Администрации Томского района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от 23 декабря 2016 г. № 383 «О проведении оценки регулирующего воздействия проектов муниципальных нормативных правовых актов Администрации Томского района и экспертизы муниципальных нормативных правовых актов Администрации Томского района, затрагивающих вопросы осуществления предпринимательской и инвестиционной деятельности»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1921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Соглашения о взаимодействии между Администрацией Томского района и Уполномоченным по защите прав предпринимателей в Томской области для участия в обсуждении (публичных консультациях) проектов муниципальных НПА и экспертизы действующих муниципальных НПА, затрагивающие вопросы осуществления предпринимательской и (или) инвестиционной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 сотрудничестве муниципального образования «Томский район» и Уполномоченного по защите прав предпринимателей в Томской области </a:t>
                      </a:r>
                      <a:r>
                        <a:rPr lang="ru-RU" sz="1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22.02.2017</a:t>
                      </a:r>
                      <a:r>
                        <a:rPr lang="ru-RU" sz="14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№53</a:t>
                      </a:r>
                    </a:p>
                  </a:txBody>
                  <a:tcPr/>
                </a:tc>
              </a:tr>
              <a:tr h="115159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на официальном сайте Администрации Томского района в сети Интернет  http://www.tradm.ru/ раздела "Оценка регулирующего воздействия" для проведения публичных консультаций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"Оценка регулирующего воздействия" на официальном сайте Администрации Томского района в сети Интернет  http://www.tradm.ru/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pl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38" y="3013400"/>
            <a:ext cx="3905188" cy="32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504507" y="32155"/>
            <a:ext cx="11478827" cy="9102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8528"/>
              </p:ext>
            </p:extLst>
          </p:nvPr>
        </p:nvGraphicFramePr>
        <p:xfrm>
          <a:off x="169881" y="1071348"/>
          <a:ext cx="11852237" cy="545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384"/>
                <a:gridCol w="7209853"/>
              </a:tblGrid>
              <a:tr h="2947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4524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ОРВ проектов муниципальных нормативных правовых актов в целях выявления положений, вводящих избыточные обязанности, запреты и ограничения для субъектов предпринимательской и инвестиционной деятельности или способствующих их введению, а также положений, способствующих возникновению необоснованных расходов субъектов предпринимательской и инвестиционной деятельности, затрат бюджета Томского района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Постоянно по мере подготовки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проектов МНПА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2630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публичных консультаций по проектам муниципальных нормативных правовых актов и действующим муниципальным нормативным правовым актам, привлечение к участию в публичных консультациях общественных организаций и Уполномоченного по защите прав предпринимателей в Томской области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мере подготовки документов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9991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действующих муниципальных нормативных правовых актов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целях выявления положений, необоснованно затрудняющих осуществление предпринимательской и инвестиционной деятельности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мере необходимости</a:t>
                      </a:r>
                    </a:p>
                  </a:txBody>
                  <a:tcPr/>
                </a:tc>
              </a:tr>
              <a:tr h="608006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внедрения успешной практики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от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28.02.2017 №7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заседания Экспертной группы по мониторингу внедрения успешных муниципальных практик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45700" y="0"/>
            <a:ext cx="11478827" cy="3218532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(19). Включение в перечень услуг, предоставляемых на базе многофункциональных центров предоставления государственных и муниципальных услуг, услуг, связанных с разрешительными процедурами в предпринимательской деятельности, а также в сфере поддержки субъектов малого и среднего предпринимательства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74291" y="3063377"/>
            <a:ext cx="4252332" cy="1013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соответствующих изменений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административные регламенты, в части дополнения возможности получения услуг, в 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консультационных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МФЦ.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700" y="2987699"/>
            <a:ext cx="310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моменты: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603125" y="3131494"/>
            <a:ext cx="4046362" cy="173853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Суть: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сокращения временных и финансовых издержек предпринимателей</a:t>
            </a:r>
            <a:endParaRPr lang="ru-RU" i="1" dirty="0"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1764" y="4310836"/>
            <a:ext cx="4814859" cy="167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правовой акт, утверждающий перечень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оказываемых на базе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МФЦ, в части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услугами, связанными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разрешительными процедурами в предпринимательской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субъектов МСП.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515" y="4455965"/>
            <a:ext cx="4494519" cy="1383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выявления наиболее востребованных представителями бизнес-сообщества муниципальных услуг, связанных с разрешительными процедурами в предпринимательской деятельности, а также в сфере государственной и муниципальной поддержки субъектов МСП.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883" y="3636750"/>
            <a:ext cx="3097354" cy="671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услуг, реализуемых на базе МФЦ.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5965448"/>
            <a:ext cx="10632831" cy="8925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1300" b="1" u="sng" dirty="0"/>
              <a:t>Показатель эффективности: </a:t>
            </a:r>
            <a:r>
              <a:rPr lang="ru-RU" sz="1300" dirty="0"/>
              <a:t>Доля </a:t>
            </a:r>
            <a:r>
              <a:rPr lang="ru-RU" sz="1300" dirty="0" smtClean="0"/>
              <a:t>муниципальных услуг, связанных с разрешительными процедурами в сфере предпринимательской деятельности, предоставляемых через МФЦ, от общего количества муниципальных услуг, связанных с разрешительными процедурами в сфере предпринимательской деятельности, предоставленных юридическим лицам и ИП в МО, %. Доля муниципальных услуг в сфере предоставления поддержки субъектам МСП, предоставляемых через МФЦ, от общего количества </a:t>
            </a:r>
            <a:r>
              <a:rPr lang="ru-RU" sz="1300" dirty="0" err="1" smtClean="0"/>
              <a:t>мун.услуг</a:t>
            </a:r>
            <a:r>
              <a:rPr lang="ru-RU" sz="1300" dirty="0" smtClean="0"/>
              <a:t> в сфере предоставления поддержки субъектам МСП,%.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7464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3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5" y="-130649"/>
            <a:ext cx="11478827" cy="9209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13324"/>
              </p:ext>
            </p:extLst>
          </p:nvPr>
        </p:nvGraphicFramePr>
        <p:xfrm>
          <a:off x="356585" y="842124"/>
          <a:ext cx="11647842" cy="566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766"/>
                <a:gridCol w="7070076"/>
              </a:tblGrid>
              <a:tr h="351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195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Анализ реестра муниципальных услуг в целях определения перечня муниципальных услуг, связанных с разрешительными процедурами в предпринимательской деятельности, предоставлением земельных участков, а также в сфере поддержки субъектов МСП, предоставляемых на базе МФЦ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Постановлени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е Администрации Томского района от 6 мая 2016 г. № 126 «Об утверждении перечня муниципальных услуг Администрации Томского района»</a:t>
                      </a:r>
                      <a:endParaRPr lang="ru-RU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13275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изменений в административные регламенты оказания муниципальных услуг, связанных с предоставлением земельных участков, в части дополнения возможности получения услуг через МФЦ в рамках действующего соглашения между Администрацией Томского района и ОГКУ «Томский областной многофункциональный центр по предоставлению государственных и муниципальных услуг»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Внесены изменения в 10 административных регламентов оказания муниципальных услуг, 8 из которых связаны с предоставлением земельных участков, в части дополнения возможности получения услуг через МФЦ</a:t>
                      </a:r>
                    </a:p>
                  </a:txBody>
                  <a:tcPr/>
                </a:tc>
              </a:tr>
              <a:tr h="1613275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Проработка вопроса о возможности взаимодействия ОГКУ «Томский областной многофункциональный центр по предоставлению государственных и муниципальных услуг» и Администрации Томского района по предоставлению муниципальных услуг, связанных с разрешительными процедурами в предпринимательской деятельности, предоставлением земельных участков, а также в сфере поддержки субъектов МСП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от 06.07.2016 № 350 о взаимодействии ОГКУ «Томский областной многофункциональный центр по предоставлению государственных и муниципальных услуг» и Администрации Томского района.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соглашение от 30.12.2016 № 634 к соглашению о взаимодействии ОГКУ «Томский областной многофункциональный центр по предоставлению государственных и муниципальных услуг» и Администрации Томского района от 06.07.2016 № 350</a:t>
                      </a:r>
                    </a:p>
                  </a:txBody>
                  <a:tcPr/>
                </a:tc>
              </a:tr>
              <a:tr h="671013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общественной экспертизы внедрения успешной практики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от 28.02.2017 №7 заседания Экспертной группы по мониторингу внедрения успешных муниципальных практик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7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3"/>
            <a:ext cx="12192000" cy="633865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56585" y="-130649"/>
            <a:ext cx="11478827" cy="9209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Отчёт по внедрению успешной практики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01013"/>
              </p:ext>
            </p:extLst>
          </p:nvPr>
        </p:nvGraphicFramePr>
        <p:xfrm>
          <a:off x="211016" y="918884"/>
          <a:ext cx="6652848" cy="319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63"/>
                <a:gridCol w="4038185"/>
              </a:tblGrid>
              <a:tr h="5217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4133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субъектов МСП Томского района о возможности получения в МФЦ услуг, связанных с разрешительными процедурами в предпринимательской деятельности,  предоставлением земельных участков, а также в сфере поддержки субъектов МСП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информации на официальном сайте Администрации Томского района в сети Интернет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82" y="1594337"/>
            <a:ext cx="5414873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5959</TotalTime>
  <Words>1423</Words>
  <Application>Microsoft Office PowerPoint</Application>
  <PresentationFormat>Произвольный</PresentationFormat>
  <Paragraphs>109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Отчёт по внедрению успешных практик на территории МО «Томский район» № 6,№ 19 включенных в Атлас муниципальных практик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формирования муниципальных программ Томского района</dc:title>
  <dc:creator>Галина Калашникова</dc:creator>
  <cp:lastModifiedBy>Палагина Лидия</cp:lastModifiedBy>
  <cp:revision>470</cp:revision>
  <cp:lastPrinted>2016-01-28T04:04:55Z</cp:lastPrinted>
  <dcterms:created xsi:type="dcterms:W3CDTF">2015-06-18T09:50:06Z</dcterms:created>
  <dcterms:modified xsi:type="dcterms:W3CDTF">2017-03-02T02:15:38Z</dcterms:modified>
</cp:coreProperties>
</file>