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2"/>
  </p:notesMasterIdLst>
  <p:sldIdLst>
    <p:sldId id="258" r:id="rId2"/>
    <p:sldId id="257" r:id="rId3"/>
    <p:sldId id="271" r:id="rId4"/>
    <p:sldId id="272" r:id="rId5"/>
    <p:sldId id="279" r:id="rId6"/>
    <p:sldId id="281" r:id="rId7"/>
    <p:sldId id="280" r:id="rId8"/>
    <p:sldId id="292" r:id="rId9"/>
    <p:sldId id="290" r:id="rId10"/>
    <p:sldId id="291" r:id="rId11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6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5405" autoAdjust="0"/>
  </p:normalViewPr>
  <p:slideViewPr>
    <p:cSldViewPr snapToGrid="0">
      <p:cViewPr varScale="1">
        <p:scale>
          <a:sx n="111" d="100"/>
          <a:sy n="111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2847-218A-449D-B902-39322CFFB8EF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D60D4-6474-4420-90FB-6205384CF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3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60D4-6474-4420-90FB-6205384CFB8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1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60D4-6474-4420-90FB-6205384CFB8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5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60D4-6474-4420-90FB-6205384CFB8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5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60D4-6474-4420-90FB-6205384CFB8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7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60D4-6474-4420-90FB-6205384CFB8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5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9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6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2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0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84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6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7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1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7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8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9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17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085" y="758952"/>
            <a:ext cx="11397006" cy="3566160"/>
          </a:xfrm>
        </p:spPr>
        <p:txBody>
          <a:bodyPr>
            <a:normAutofit/>
          </a:bodyPr>
          <a:lstStyle/>
          <a:p>
            <a:pPr algn="ctr"/>
            <a:r>
              <a:rPr lang="ru-RU" sz="5000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Отчёт по внедрению успешных практик на территории МО «Томский район»</a:t>
            </a:r>
            <a:br>
              <a:rPr lang="ru-RU" sz="5000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5000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№ 3,№ 11,№22 включенных в Атлас муниципальных практик</a:t>
            </a:r>
            <a:endParaRPr lang="ru-RU" sz="5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Разработчик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- Управление по экономической политике и муниципальным ресурсам Администрации томского района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450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5" y="-13418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56586" y="-13418"/>
            <a:ext cx="11478827" cy="920988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Отчёт по внедрению успешной практики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14448"/>
              </p:ext>
            </p:extLst>
          </p:nvPr>
        </p:nvGraphicFramePr>
        <p:xfrm>
          <a:off x="250675" y="907570"/>
          <a:ext cx="11690647" cy="57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9209"/>
                <a:gridCol w="5711438"/>
              </a:tblGrid>
              <a:tr h="425389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solidFill>
                            <a:schemeClr val="tx1"/>
                          </a:solidFill>
                        </a:rPr>
                        <a:t>Этап реализации</a:t>
                      </a:r>
                      <a:endParaRPr lang="ru-RU" sz="13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solidFill>
                            <a:schemeClr val="tx1"/>
                          </a:solidFill>
                        </a:rPr>
                        <a:t>Результат реализации</a:t>
                      </a:r>
                      <a:endParaRPr lang="ru-RU" sz="13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5165"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solidFill>
                            <a:schemeClr val="tx1"/>
                          </a:solidFill>
                        </a:rPr>
                        <a:t>Подготовка и утверждение распоряжения АТР "О создании рабочей группы по разработке предложений по изменению действующих ставок арендной платы и ставок земельного налога"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aseline="0" dirty="0" smtClean="0">
                          <a:solidFill>
                            <a:schemeClr val="tx1"/>
                          </a:solidFill>
                        </a:rPr>
                        <a:t>Распоряжение АТР от 10.02.2016 №45-П «О создании рабочей группы по разработке предложений по изменению действующих ставок арендной платы и ставок земельного налога»</a:t>
                      </a:r>
                    </a:p>
                  </a:txBody>
                  <a:tcPr/>
                </a:tc>
              </a:tr>
              <a:tr h="1489290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анализа результатов работ по государственной кадастровой оценке земель населенных пунктов  (кадастровой стоимости земельных участков) в разрезе сельских поселений района и по видам разрешенного использования. 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предложений по изменению действующих ставок арендной платы и ставок земельного налога</a:t>
                      </a:r>
                    </a:p>
                    <a:p>
                      <a:endParaRPr lang="ru-RU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3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Подготовлена аналитическая справка с экономическим обоснованием и структурированная таблица с результатами анализа, которая содержит предложения по изменению ставок арендной платы в отношении отдельных видов разрешенного использования (отдых, рекреация с 0,9% от кадастровой стоимости за кв. м до 0,6 %, размещение автомобильных моек, мастерских для ремонта автомобилей с 4% - до 3,6 %), а также выводы о нецелесообразности изменения ставок земельного налога</a:t>
                      </a:r>
                      <a:endParaRPr lang="ru-RU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27504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Рассмотрение аналитической справки и предложений по изменению действующих ставок арендной платы и ставок земельного налога на заседании Общественного совета по улучшению инвестиционного климата и развитию предпринимательства при Главе муниципального образования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 заседания Общественного совета по улучшению инвестиционного климата и развитию предпринимательства при Главе муниципального образования от 30.09.2016 №2 </a:t>
                      </a:r>
                    </a:p>
                    <a:p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37203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</a:t>
                      </a:r>
                      <a:r>
                        <a:rPr lang="ru-RU" sz="13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проектов решений о внесении изменений в соответствующие НПА об установлении арендных ставок за пользование земельными участкам, находящимися в муниципальной собственности Томского района Томской области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АТР от 26.12.2016 №389 «О ставках арендной платы за использование земельных участков на территории МО «Томский район», </a:t>
                      </a:r>
                      <a:r>
                        <a:rPr lang="ru-RU" sz="13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находящихся в собственности муниципального образования «Томский район» на 2017 год»</a:t>
                      </a:r>
                    </a:p>
                  </a:txBody>
                  <a:tcPr/>
                </a:tc>
              </a:tr>
              <a:tr h="661445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проектов решений Советов</a:t>
                      </a:r>
                      <a:r>
                        <a:rPr lang="ru-RU" sz="13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сельских поселений о внесении изменений в положения о земельном налоге и направление Главам сельских поселений для вынесения на рассмотрение Советов сельских поселений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Ставки земельного налога не менялись</a:t>
                      </a:r>
                    </a:p>
                  </a:txBody>
                  <a:tcPr/>
                </a:tc>
              </a:tr>
              <a:tr h="486883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общественной экспертизы внедрения успешной практики 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 от 24.01..2016 №6</a:t>
                      </a:r>
                      <a:r>
                        <a:rPr lang="ru-RU" sz="13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заседания Экспертной группы по мониторингу внедрения успешных муниципальных практик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6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2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56586" y="86412"/>
            <a:ext cx="11478827" cy="1233996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Нормативная правовая база 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3869" y="1554140"/>
            <a:ext cx="10033966" cy="159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2300" b="1" dirty="0" smtClean="0"/>
              <a:t>Распоряжение </a:t>
            </a:r>
            <a:r>
              <a:rPr lang="ru-RU" sz="2300" b="1" dirty="0"/>
              <a:t>Администрации Томского района от </a:t>
            </a:r>
            <a:r>
              <a:rPr lang="ru-RU" sz="2300" b="1" dirty="0" smtClean="0"/>
              <a:t>22.10.2015 </a:t>
            </a:r>
            <a:r>
              <a:rPr lang="ru-RU" sz="2300" b="1" dirty="0"/>
              <a:t>№ 436-П «О мероприятиях по внедрению успешных муниципальных практик на территории муниципального образования «Томский район»»</a:t>
            </a: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3868" y="3874416"/>
            <a:ext cx="10033967" cy="1989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2300" b="1" dirty="0"/>
              <a:t>Постановление Администрации Томского района от 17.12.2015 № 397 «Об утверждении Плана мероприятий («дорожной карты») по внедрению успешных практик на территории муниципального образования «Томский район», включённых в Атлас муниципальных практик»</a:t>
            </a: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2800" dirty="0"/>
          </a:p>
        </p:txBody>
      </p:sp>
      <p:sp>
        <p:nvSpPr>
          <p:cNvPr id="2" name="Блок-схема: узел 1"/>
          <p:cNvSpPr/>
          <p:nvPr/>
        </p:nvSpPr>
        <p:spPr>
          <a:xfrm>
            <a:off x="584462" y="1765952"/>
            <a:ext cx="584462" cy="44306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77472" y="4028671"/>
            <a:ext cx="584462" cy="44306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56586" y="-121298"/>
            <a:ext cx="11478827" cy="1233996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Перечень успешных муниципальных практик для внедрения на территории МО «Томский район»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88991"/>
              </p:ext>
            </p:extLst>
          </p:nvPr>
        </p:nvGraphicFramePr>
        <p:xfrm>
          <a:off x="222758" y="1000188"/>
          <a:ext cx="11491275" cy="566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022"/>
                <a:gridCol w="5212615"/>
                <a:gridCol w="3632806"/>
                <a:gridCol w="1056416"/>
                <a:gridCol w="1056416"/>
              </a:tblGrid>
              <a:tr h="225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практики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внедрения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11288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НОРМАТИВНОЕ ОБЕСПЕЧЕНИЕ</a:t>
                      </a: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(2). Разработка и размещение в открытом доступе инвестиционного паспорта муниципального образования.</a:t>
                      </a:r>
                      <a:endParaRPr lang="ru-RU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451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(3). Принятие комплекса нормативных актов, устанавливающих основные направления инвестиционной политики муниципального образования и развития малого и среднего предпринимательства.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564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(6). Внедрение системы оценки регулирующего воздействия проектов муниципальных нормативных правовых актов и экспертизы действующих муниципальных нормативных правовых актов, регулирующих вопросы, связанные с осуществлением предпринимательской деятельности.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338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(8). Ежегодное инвестиционное послание Главы муниципального образования с принятием инвестиционной декларации (инвестиционного меморандума).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B3C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11288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ИНФОРМАЦИОННОЕ ОБЕСПЕЧЕНИЕ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(9). Утверждение и публикация ежегодно обновляемого Плана создания объектов необходимой для инвесторов инфраструктуры в муниципальном образовании и порядка предоставления информации для размещения на Инвестиционной карте субъекта Российской Федерации.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B3C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603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(11). Формирование системы информационной и консультационной поддержки и популяризация предпринимательской деятельности, в том числе на базе многофункциональных центров предоставления государственных и муниципальных услуг.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11288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ОРГАНИЗАЦИОННОЕ ОБЕСПЕЧЕНИЕ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(12). Создание общественного совета по улучшению инвестиционного климата и развитию предпринимательства при Главе муниципального образования.</a:t>
                      </a:r>
                      <a:endParaRPr lang="ru-RU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11288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ПРАКТИЧЕСКОЕ СОПРОВОЖДЕНИЕ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(19). Включение в перечень услуг, предоставляемых на базе многофункциональных центров предоставления государственных и муниципальных услуг, услуг, связанных с разрешительными процедурами в предпринимательской деятельности, а также в сфере поддержки субъектов малого и среднего </a:t>
                      </a: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предпринимательства.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338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(22). Формирование обоснованных эффективных ставок земельного налога и арендной платы за земельные участки для приоритетных категорий </a:t>
                      </a:r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плательщиков.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56586" y="-55999"/>
            <a:ext cx="11478827" cy="1624610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solidFill>
                  <a:srgbClr val="0070C0"/>
                </a:solidFill>
              </a:rPr>
              <a:t>2. </a:t>
            </a:r>
            <a:r>
              <a:rPr lang="ru-RU" sz="2800" b="1" i="1" u="sng" dirty="0">
                <a:solidFill>
                  <a:srgbClr val="0070C0"/>
                </a:solidFill>
              </a:rPr>
              <a:t>(3). Принятие комплекса нормативных актов, устанавливающих основные направления инвестиционной политики муниципального образования и развития малого и среднего предпринимательства.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04854" y="1328448"/>
            <a:ext cx="3106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Ключевые моменты: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0493" y="4338145"/>
            <a:ext cx="5178549" cy="175432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b="1" u="sng" dirty="0"/>
              <a:t>Показатель эффективности: </a:t>
            </a:r>
            <a:r>
              <a:rPr lang="ru-RU" dirty="0" smtClean="0"/>
              <a:t>доля инвестиционных проектов, получивших поддержку от Администрации Томского района от общего числа инвестиционных проектов, реализуемых на территории муниципального образования «Томский район», %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280493" y="1790113"/>
            <a:ext cx="4986781" cy="234108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Суть:</a:t>
            </a:r>
            <a:r>
              <a:rPr lang="ru-RU" sz="2400" b="1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нормативно – правовой основы инвестиционной и предпринимательской деятельности на территории </a:t>
            </a:r>
            <a:r>
              <a:rPr lang="ru-RU" sz="2000" i="1" dirty="0" smtClean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образования</a:t>
            </a:r>
            <a:endParaRPr lang="ru-RU" sz="2000" b="1" i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92122" y="1906919"/>
            <a:ext cx="5957741" cy="40934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муниципальных нормативных актов, устанавливающих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муниципального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муниципального образования в реализации инвестиционных проектов;</a:t>
            </a:r>
            <a:endParaRPr lang="ru-RU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инвестиционных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предпринимательских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предоставления поддержки;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заявок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поддержки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социально-экономической эффективности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предпринимательских проектов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504507" y="32155"/>
            <a:ext cx="11478827" cy="910237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Отчёт по внедрению успешной практики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82804"/>
              </p:ext>
            </p:extLst>
          </p:nvPr>
        </p:nvGraphicFramePr>
        <p:xfrm>
          <a:off x="162363" y="942392"/>
          <a:ext cx="8353466" cy="575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956"/>
                <a:gridCol w="5081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Этап реализации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Результат реализации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634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Анализ действующих МПА МО "Томский район" на предмет их непротиворечивости и полноты правового регулирования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Перечень МПА размещен на официальном сайте Администрации Томского района в разделе «Нормативно-правовые акты»/ «Поддержка предпринимательства»/«Экономика».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Признано утратившим силу Постановление Главы Томского района от 16.06.2009 № 141 «Об утверждении Положения «О порядке формирования Перечня муниципального имущества МО «Томский район», предназначенного для передачи во владение и (или) в пользование субъектам МСП» (Постановление АТР от 02.06.2016 №156).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Признаны утратившими силу Постановления АТР от 29.05.2014 №156 и от 27.06.2014 № 180 (Постановление АТР от 27.12.2016 №397)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412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принятие проектов МПА МО "Томский район", направленных на дальнейшее развитие инвестиционной и предпринимательской деятельности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Утверждено новое положение о порядке формирования Перечня муниципального имущества МО «Томский район», предназначенного для передачи во владение и (или) в пользование субъектам МСП (Постановление АТР от 02.06.2016 №156)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54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Актуализация действующих МПА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МО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"Томский район", направленных на дальнейшее развитие инвестиционной и предпринимательской деятельности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Внесены изменения в постановление АТР от 24.04.2015 №110 "Об утверждении Порядка принятия решений о разработке муниципальных программ Томского района, их формирования и реализации" (Постановление АТР 15.12.2016 №373), которое содержит Правила принятия решений о подготовке и осуществлении бюджетных инвестиций и о предоставлении субсидий на осуществление капитальных вложений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669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Опубликование МПА МО "Томский район" в газете «Томское предместье» и размещение на официальном сайте Администрации Томского района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МПА МО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«Томский район» размещены на официальном сайте Администрации Томского района и опубликованы в газете «Томское предместье»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824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общественной экспертизы внедрения успешной практики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 от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24.01.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 №6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заседания Экспертной группы по мониторингу внедрения успешных муниципальных практик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pla\Desktop\Рисунок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"/>
          <a:stretch/>
        </p:blipFill>
        <p:spPr bwMode="auto">
          <a:xfrm>
            <a:off x="8515829" y="942392"/>
            <a:ext cx="3676170" cy="25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014" y="3900532"/>
            <a:ext cx="4552842" cy="2438124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7733558" y="5689541"/>
            <a:ext cx="957516" cy="149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-102637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50367" y="-429459"/>
            <a:ext cx="11478827" cy="2840594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solidFill>
                  <a:srgbClr val="0070C0"/>
                </a:solidFill>
              </a:rPr>
              <a:t>6</a:t>
            </a:r>
            <a:r>
              <a:rPr lang="ru-RU" sz="2800" b="1" i="1" u="sng" dirty="0" smtClean="0">
                <a:solidFill>
                  <a:srgbClr val="0070C0"/>
                </a:solidFill>
              </a:rPr>
              <a:t> (11). Формирование системы информационной и консультационной поддержки и популяризации предпринимательской деятельности, в том числе на базе многофункциональных центров предоставления государственных и муниципальных услуг</a:t>
            </a:r>
            <a:endParaRPr lang="ru-RU" sz="2800" b="1" i="1" u="sng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97435" y="2161183"/>
            <a:ext cx="4523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Ключевые моменты: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02594" y="2717322"/>
            <a:ext cx="6383186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мероприятий, конференций, форумов, круглых столов по вопросам предпринимательской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МФЦ с целью информирования субъектов МСП.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интернет-сайте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МО, а также специализированных </a:t>
            </a:r>
            <a:r>
              <a:rPr lang="ru-RU" sz="1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интернет-ресурсах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посвященных инвестиционной деятельности в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МО,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  <a:endParaRPr lang="ru-RU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периодическое освещение деятельности органов местного самоуправления в области поддержки субъектов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местных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и оказание помощи субъектам МСП</a:t>
            </a:r>
            <a:endParaRPr lang="ru-RU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Выноска со стрелкой влево 19"/>
          <p:cNvSpPr/>
          <p:nvPr/>
        </p:nvSpPr>
        <p:spPr>
          <a:xfrm flipH="1">
            <a:off x="350367" y="2392016"/>
            <a:ext cx="5452228" cy="2709455"/>
          </a:xfrm>
          <a:prstGeom prst="leftArrowCallout">
            <a:avLst>
              <a:gd name="adj1" fmla="val 24190"/>
              <a:gd name="adj2" fmla="val 25000"/>
              <a:gd name="adj3" fmla="val 12070"/>
              <a:gd name="adj4" fmla="val 8261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Суть:</a:t>
            </a:r>
            <a:r>
              <a:rPr lang="ru-RU" sz="2800" b="1" dirty="0" smtClean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граждан о возможностях и способах организации собственного дела, существующих правилах ведения бизнеса и возможности получения различных форм поддержки со стороны </a:t>
            </a:r>
            <a:r>
              <a:rPr lang="ru-RU" i="1" dirty="0" smtClean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ОМС, </a:t>
            </a:r>
            <a:r>
              <a:rPr lang="ru-RU" i="1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организаций, образующих инфраструктуру</a:t>
            </a:r>
          </a:p>
          <a:p>
            <a:r>
              <a:rPr lang="ru-RU" i="1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 субъектов </a:t>
            </a:r>
            <a:r>
              <a:rPr lang="ru-RU" i="1" dirty="0" smtClean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МСП, </a:t>
            </a:r>
            <a:r>
              <a:rPr lang="ru-RU" i="1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</a:p>
          <a:p>
            <a:r>
              <a:rPr lang="ru-RU" i="1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институтов </a:t>
            </a:r>
            <a:r>
              <a:rPr lang="ru-RU" i="1" dirty="0" smtClean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endParaRPr lang="ru-RU" i="1" dirty="0"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366" y="5271867"/>
            <a:ext cx="5187309" cy="135421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b="1" u="sng" dirty="0"/>
              <a:t>Показатель эффективности: </a:t>
            </a:r>
            <a:r>
              <a:rPr lang="ru-RU" b="1" u="sng" dirty="0" smtClean="0"/>
              <a:t> </a:t>
            </a:r>
            <a:r>
              <a:rPr lang="ru-RU" sz="1600" dirty="0" smtClean="0"/>
              <a:t>доля субъектов МСП муниципального образования, получивших информационную и консультационную поддержку, от общего числа субъектов МСП муниципального образования,%.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922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3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56585" y="-130649"/>
            <a:ext cx="11478827" cy="920988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Отчёт по внедрению успешной практики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211182"/>
              </p:ext>
            </p:extLst>
          </p:nvPr>
        </p:nvGraphicFramePr>
        <p:xfrm>
          <a:off x="271056" y="726392"/>
          <a:ext cx="8189281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504"/>
                <a:gridCol w="4970777"/>
              </a:tblGrid>
              <a:tr h="3482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Этап реализации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Результат реализации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6253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Проработка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вопроса о возможности взаимодействия ОГКУ «Томский областной МФЦ по представлению государственных и муниципальных услуг» и Администрации Томского района для информирования субъектов МСП о существующих мерах и формах поддержки в рамках реализации муниципальной программы развития МСП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Соглашение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о сотрудничестве в сфере информирования субъектов МСП о существующих мерах и формах поддержки между Администрацией Томского района и ОГКУ «Томский областной МФЦ по предоставлению государственных и муниципальных услуг» от 21.12.2016 №584</a:t>
                      </a:r>
                      <a:endParaRPr lang="ru-RU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4239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Актуализация информации для субъектов МСП на официальном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сайте Администрации Томского района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официальном сайте АТР в разделе «Поддержка предпринимательства» актуализирована и структурирована информация,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 новый подраздел «Информация об условиях кредитования МСП»,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размещены ссылки на интернет - ресурсы банков и лизинговых компаний. Создан 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сайт «Малый бизнес Томского района», н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азначены ответственные лица за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содержание сайта (Распоряжение АТР от 15.12.2016 №494-П)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71763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Консультирование субъектов МСП, организация проведения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бесплатных мероприятий для субъектов МСП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АТР оказано более 60 консультаций субъектам МСП;</a:t>
                      </a:r>
                    </a:p>
                    <a:p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Проведены специальные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для субъектов МСП: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«День Российского предпринимательства»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«Школа успешного бизнеса»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Семинар-тренинг «Работа на результат. Использование внутренних ресурсов предпринимателя»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Выставки-ярмарки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 descr="C:\Users\pla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03" y="1188924"/>
            <a:ext cx="3544897" cy="45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7588516" y="4193568"/>
            <a:ext cx="1153831" cy="1998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" y="-13418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56586" y="-13418"/>
            <a:ext cx="11478827" cy="920988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Отчёт по внедрению успешной практики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61812"/>
              </p:ext>
            </p:extLst>
          </p:nvPr>
        </p:nvGraphicFramePr>
        <p:xfrm>
          <a:off x="462240" y="798430"/>
          <a:ext cx="5493083" cy="552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572"/>
                <a:gridCol w="3400511"/>
              </a:tblGrid>
              <a:tr h="6241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Этап реализации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Результат реализации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5423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Освещение в СМИ деятельности Администрации Томского района в области поддержки малого и среднего предпринимательства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газете «Томское предместье» опубликовано: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Инвестиционное послание Главы Томского района (выпуск от 01.06.2016 №44);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 о конкурсе предпринимательских проектов субъектов малого предпринимательства «Развитие» (выпуск от 05.10.2016 №80). Информация размещена на официальном сайте Администрации Томского района.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Освещение всех мероприятий, проводимых АТР: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итоги конкурсов, выездов, информация о ярмарках, праздниках и т.д.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6761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общественной экспертизы внедрения успешной практики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 от 24.01.2016 №6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заседания Экспертной группы по мониторингу внедрения успешных муниципальных практик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4" name="Picture 10" descr="C:\Users\pla\Desktop\Рисунок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91" y="3760284"/>
            <a:ext cx="5388671" cy="28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:\Управление экономики\Палагина\Размещение в газете Инвест. посл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02" y="1203409"/>
            <a:ext cx="3903785" cy="208051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la\Desktop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327" y="1126497"/>
            <a:ext cx="3043731" cy="195250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699"/>
            <a:ext cx="12192000" cy="6580007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50367" y="-308161"/>
            <a:ext cx="11266245" cy="2108969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solidFill>
                  <a:srgbClr val="0070C0"/>
                </a:solidFill>
              </a:rPr>
              <a:t>9</a:t>
            </a:r>
            <a:r>
              <a:rPr lang="ru-RU" sz="2800" b="1" i="1" u="sng" dirty="0" smtClean="0">
                <a:solidFill>
                  <a:srgbClr val="0070C0"/>
                </a:solidFill>
              </a:rPr>
              <a:t> (22</a:t>
            </a:r>
            <a:r>
              <a:rPr lang="ru-RU" sz="2800" b="1" i="1" u="sng" dirty="0">
                <a:solidFill>
                  <a:srgbClr val="0070C0"/>
                </a:solidFill>
              </a:rPr>
              <a:t>). Формирование обоснованных эффективных ставок земельного налога и арендной платы за земельные участки для приоритетных категорий </a:t>
            </a:r>
            <a:r>
              <a:rPr lang="ru-RU" sz="2800" b="1" i="1" u="sng" dirty="0" smtClean="0">
                <a:solidFill>
                  <a:srgbClr val="0070C0"/>
                </a:solidFill>
              </a:rPr>
              <a:t>плательщиков</a:t>
            </a:r>
            <a:endParaRPr lang="ru-RU" sz="2800" b="1" i="1" u="sng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97433" y="1771994"/>
            <a:ext cx="3106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Ключевые моменты: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367" y="4098600"/>
            <a:ext cx="5490482" cy="2031325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b="1" u="sng" dirty="0" smtClean="0"/>
              <a:t>Показатель эффективности:</a:t>
            </a:r>
          </a:p>
          <a:p>
            <a:r>
              <a:rPr lang="ru-RU" dirty="0" smtClean="0"/>
              <a:t>Объем </a:t>
            </a:r>
            <a:r>
              <a:rPr lang="ru-RU" dirty="0"/>
              <a:t>инвестиций, привлеченных на реализацию инвестиционных проектов, в отношении которых принято решение о предоставлении льготных ставок земельного налога и (или) арендной платы за земельные участки, находящиеся в муниципальной </a:t>
            </a:r>
            <a:r>
              <a:rPr lang="ru-RU" dirty="0" smtClean="0"/>
              <a:t>собственности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97433" y="2431543"/>
            <a:ext cx="5363821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с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включением в ее состав представителей предпринимательского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анализа влияния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действующих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размеров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арендной платы за землю на территории МО (в части установления коэффициентов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размеров земельного налога,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изменения кадастровой стоимости земельных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участков,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инвестиционную и предпринимательскую активность</a:t>
            </a:r>
            <a:endParaRPr lang="ru-RU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проектов нормативно-правовых актов об установлении арендных ставок за пользование земельными участками, находящимися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муниципальной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собственности, и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ставок земельного налога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Выноска со стрелкой влево 19"/>
          <p:cNvSpPr/>
          <p:nvPr/>
        </p:nvSpPr>
        <p:spPr>
          <a:xfrm flipH="1">
            <a:off x="699683" y="1708073"/>
            <a:ext cx="5141166" cy="2223618"/>
          </a:xfrm>
          <a:prstGeom prst="lef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Суть: </a:t>
            </a:r>
            <a:r>
              <a:rPr lang="ru-RU" i="1" dirty="0" smtClean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нормативно-правовой базы относительно ставок земельного налога и арендной платы за земельные участки, находящиеся в муниципальной собственности Томского района</a:t>
            </a:r>
            <a:endParaRPr lang="ru-RU" i="1" dirty="0"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5487</TotalTime>
  <Words>1748</Words>
  <Application>Microsoft Office PowerPoint</Application>
  <PresentationFormat>Произвольный</PresentationFormat>
  <Paragraphs>134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Ретро</vt:lpstr>
      <vt:lpstr>Отчёт по внедрению успешных практик на территории МО «Томский район» № 3,№ 11,№22 включенных в Атлас муниципальных практик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формирования муниципальных программ Томского района</dc:title>
  <dc:creator>Галина Калашникова</dc:creator>
  <cp:lastModifiedBy>Каташова Татьяна Николаевна</cp:lastModifiedBy>
  <cp:revision>434</cp:revision>
  <cp:lastPrinted>2016-01-28T04:04:55Z</cp:lastPrinted>
  <dcterms:created xsi:type="dcterms:W3CDTF">2015-06-18T09:50:06Z</dcterms:created>
  <dcterms:modified xsi:type="dcterms:W3CDTF">2017-02-10T01:53:59Z</dcterms:modified>
</cp:coreProperties>
</file>