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9" r:id="rId3"/>
    <p:sldId id="261" r:id="rId4"/>
    <p:sldId id="260" r:id="rId5"/>
    <p:sldId id="267" r:id="rId6"/>
    <p:sldId id="259" r:id="rId7"/>
    <p:sldId id="270" r:id="rId8"/>
    <p:sldId id="263" r:id="rId9"/>
    <p:sldId id="257" r:id="rId10"/>
    <p:sldId id="262" r:id="rId11"/>
    <p:sldId id="264" r:id="rId12"/>
    <p:sldId id="265" r:id="rId13"/>
    <p:sldId id="266" r:id="rId14"/>
    <p:sldId id="272" r:id="rId15"/>
    <p:sldId id="268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7549C9B-2C18-42C1-84E8-E65B6870716F}">
          <p14:sldIdLst>
            <p14:sldId id="256"/>
            <p14:sldId id="269"/>
            <p14:sldId id="261"/>
            <p14:sldId id="260"/>
            <p14:sldId id="267"/>
            <p14:sldId id="259"/>
            <p14:sldId id="270"/>
            <p14:sldId id="263"/>
            <p14:sldId id="257"/>
            <p14:sldId id="262"/>
            <p14:sldId id="264"/>
            <p14:sldId id="265"/>
            <p14:sldId id="266"/>
            <p14:sldId id="272"/>
            <p14:sldId id="268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5" autoAdjust="0"/>
    <p:restoredTop sz="94660"/>
  </p:normalViewPr>
  <p:slideViewPr>
    <p:cSldViewPr>
      <p:cViewPr>
        <p:scale>
          <a:sx n="90" d="100"/>
          <a:sy n="90" d="100"/>
        </p:scale>
        <p:origin x="-582" y="-4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BCB6-EDD7-4ED6-A215-1EFED7A9CD10}" type="datetimeFigureOut">
              <a:rPr lang="ru-RU" smtClean="0"/>
              <a:t>18.04.2038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664776-7C07-4560-8263-AE5EF146A1C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BCB6-EDD7-4ED6-A215-1EFED7A9CD10}" type="datetimeFigureOut">
              <a:rPr lang="ru-RU" smtClean="0"/>
              <a:t>18.04.2038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4776-7C07-4560-8263-AE5EF146A1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BCB6-EDD7-4ED6-A215-1EFED7A9CD10}" type="datetimeFigureOut">
              <a:rPr lang="ru-RU" smtClean="0"/>
              <a:t>18.04.2038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4776-7C07-4560-8263-AE5EF146A1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BCB6-EDD7-4ED6-A215-1EFED7A9CD10}" type="datetimeFigureOut">
              <a:rPr lang="ru-RU" smtClean="0"/>
              <a:t>18.04.2038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4776-7C07-4560-8263-AE5EF146A1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BCB6-EDD7-4ED6-A215-1EFED7A9CD10}" type="datetimeFigureOut">
              <a:rPr lang="ru-RU" smtClean="0"/>
              <a:t>18.04.2038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4776-7C07-4560-8263-AE5EF146A1C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BCB6-EDD7-4ED6-A215-1EFED7A9CD10}" type="datetimeFigureOut">
              <a:rPr lang="ru-RU" smtClean="0"/>
              <a:t>18.04.2038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4776-7C07-4560-8263-AE5EF146A1C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BCB6-EDD7-4ED6-A215-1EFED7A9CD10}" type="datetimeFigureOut">
              <a:rPr lang="ru-RU" smtClean="0"/>
              <a:t>18.04.2038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4776-7C07-4560-8263-AE5EF146A1C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BCB6-EDD7-4ED6-A215-1EFED7A9CD10}" type="datetimeFigureOut">
              <a:rPr lang="ru-RU" smtClean="0"/>
              <a:t>18.04.2038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4776-7C07-4560-8263-AE5EF146A1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BCB6-EDD7-4ED6-A215-1EFED7A9CD10}" type="datetimeFigureOut">
              <a:rPr lang="ru-RU" smtClean="0"/>
              <a:t>18.04.2038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4776-7C07-4560-8263-AE5EF146A1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BCB6-EDD7-4ED6-A215-1EFED7A9CD10}" type="datetimeFigureOut">
              <a:rPr lang="ru-RU" smtClean="0"/>
              <a:t>18.04.2038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4776-7C07-4560-8263-AE5EF146A1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BCB6-EDD7-4ED6-A215-1EFED7A9CD10}" type="datetimeFigureOut">
              <a:rPr lang="ru-RU" smtClean="0"/>
              <a:t>18.04.2038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4776-7C07-4560-8263-AE5EF146A1C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A91BCB6-EDD7-4ED6-A215-1EFED7A9CD10}" type="datetimeFigureOut">
              <a:rPr lang="ru-RU" smtClean="0"/>
              <a:t>18.04.2038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E664776-7C07-4560-8263-AE5EF146A1C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95536" y="582230"/>
            <a:ext cx="8424936" cy="83054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Архивный отдел  Управления Делами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Администрации Томск</a:t>
            </a:r>
            <a:r>
              <a:rPr lang="ru-RU" sz="2000" dirty="0" smtClean="0">
                <a:solidFill>
                  <a:schemeClr val="tx1"/>
                </a:solidFill>
              </a:rPr>
              <a:t>ого района 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2420888"/>
            <a:ext cx="6400800" cy="4032448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prstClr val="black"/>
                </a:solidFill>
                <a:latin typeface="Times New Roman" pitchFamily="18" charset="0"/>
                <a:ea typeface="SimSun" panose="02010600030101010101" pitchFamily="2" charset="-122"/>
                <a:cs typeface="Times New Roman" pitchFamily="18" charset="0"/>
              </a:rPr>
              <a:t>Архивная служба </a:t>
            </a:r>
          </a:p>
          <a:p>
            <a:r>
              <a:rPr lang="ru-RU" sz="3200" b="1" i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вчера, сегодня, завтра.</a:t>
            </a:r>
          </a:p>
          <a:p>
            <a:endParaRPr lang="ru-RU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2018</a:t>
            </a:r>
            <a:endParaRPr lang="ru-RU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6632"/>
            <a:ext cx="707710" cy="93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41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7200800" cy="473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9735" y="5683696"/>
            <a:ext cx="9143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2000-2017 годы архивный отдел организовал 15 выставок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r>
              <a:rPr lang="ru-RU" sz="40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Выставки</a:t>
            </a:r>
            <a:endParaRPr lang="ru-RU" sz="4000" b="1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07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55" y="692696"/>
            <a:ext cx="7956550" cy="4370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889" y="5301208"/>
            <a:ext cx="88742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2000-2017 годы архивный отдел исполнил 108015 запросов,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 30862 социально-правового характера.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116632"/>
            <a:ext cx="9144000" cy="504056"/>
          </a:xfrm>
        </p:spPr>
        <p:txBody>
          <a:bodyPr/>
          <a:lstStyle/>
          <a:p>
            <a:r>
              <a:rPr lang="ru-RU" sz="40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Исполнение запросов</a:t>
            </a:r>
            <a:endParaRPr lang="ru-RU" sz="4000" b="1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48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6" y="548680"/>
            <a:ext cx="8070850" cy="439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12576" y="5200600"/>
            <a:ext cx="9119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2000-2017 годы Архивный отдел посетили 374 исследователя.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 было выдано 13050 дел.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06780" cy="620688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Исследователи</a:t>
            </a:r>
            <a:endParaRPr lang="ru-RU" sz="4000" b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6076822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1032" y="5458477"/>
            <a:ext cx="72161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2000-2017 годы архивным отделом согласовано 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193 номенклатуры дел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620687"/>
          </a:xfrm>
        </p:spPr>
        <p:txBody>
          <a:bodyPr/>
          <a:lstStyle/>
          <a:p>
            <a:r>
              <a:rPr lang="ru-RU" sz="40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Работа с организациями</a:t>
            </a:r>
            <a:endParaRPr lang="ru-RU" sz="4000" b="1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/>
          <a:lstStyle/>
          <a:p>
            <a:r>
              <a:rPr lang="ru-RU" sz="40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Сотрудники архивного отдела</a:t>
            </a:r>
            <a:endParaRPr lang="ru-RU" sz="4000" b="1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Atr-srv-files\обменная\Архивный отдел\100-летие архива\DSCN851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77043"/>
            <a:ext cx="4907204" cy="3680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Atr-srv-files\обменная\Архивный отдел\100-летие архива\IMG_093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117245"/>
            <a:ext cx="4643528" cy="35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54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99"/>
            <a:ext cx="4647817" cy="6593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Z:\Архивный отдел\100-летие архива\готовые\374ea5e4067203718b344a50f7b3a4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687" y="980728"/>
            <a:ext cx="4094802" cy="232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Z:\Архивный отдел\100-летие архива\готовые\person-and-rob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232" y="3726965"/>
            <a:ext cx="4054610" cy="26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22406" y="182163"/>
            <a:ext cx="3154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Будущее архива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61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Z:\Архивный отдел\100-летие архива\slayd1_1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56" y="239431"/>
            <a:ext cx="8484434" cy="63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67225" y="404664"/>
            <a:ext cx="58127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4400" dirty="0" smtClean="0">
                <a:solidFill>
                  <a:srgbClr val="0066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4400" dirty="0">
              <a:solidFill>
                <a:srgbClr val="0066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99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86" y="192816"/>
            <a:ext cx="8568952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ÐÐ°ÑÑÐ¸Ð½ÐºÐ¸ Ð¿Ð¾ Ð·Ð°Ð¿ÑÐ¾ÑÑ Ð°ÑÑÐ¸Ð²Ð½Ð°Ñ ÑÐ»ÑÐ¶Ð±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665794"/>
            <a:ext cx="2952328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50818"/>
            <a:ext cx="2232248" cy="293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930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anna\Рабочий стол\100-летие архива\готовые\декрет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764704"/>
            <a:ext cx="3820202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78" y="1916832"/>
            <a:ext cx="477564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27985" y="989621"/>
            <a:ext cx="410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Рязанов Давид Борисович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1870-1938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89500" y="5465407"/>
            <a:ext cx="4946995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Главным управлением </a:t>
            </a:r>
          </a:p>
          <a:p>
            <a:pPr algn="ctr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архивным делом при </a:t>
            </a:r>
            <a:r>
              <a:rPr lang="ru-RU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Наркомпросе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РСФСР </a:t>
            </a:r>
          </a:p>
          <a:p>
            <a:pPr algn="ctr"/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(1918-1920)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991" y="196609"/>
            <a:ext cx="8771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июня 1918 Декретом СНК создано Главное управление архивным делом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6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7" y="908720"/>
            <a:ext cx="7876210" cy="490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6021288"/>
            <a:ext cx="7310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первых документов в архив, 1992 г.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7664" y="77056"/>
            <a:ext cx="6417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архивной службы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60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94" y="908720"/>
            <a:ext cx="7352013" cy="499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3206" y="6021288"/>
            <a:ext cx="7441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Архивохранилище исторических документов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59797" y="60594"/>
            <a:ext cx="6417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архивной службы</a:t>
            </a:r>
          </a:p>
        </p:txBody>
      </p:sp>
    </p:spTree>
    <p:extLst>
      <p:ext uri="{BB962C8B-B14F-4D97-AF65-F5344CB8AC3E}">
        <p14:creationId xmlns:p14="http://schemas.microsoft.com/office/powerpoint/2010/main" val="102454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26" y="836712"/>
            <a:ext cx="7448767" cy="492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1380" y="5877272"/>
            <a:ext cx="7861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Архивохранилище архива Октябрьской революции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газетно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-плакатным отделом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56089"/>
            <a:ext cx="64172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архивной службы</a:t>
            </a:r>
          </a:p>
        </p:txBody>
      </p:sp>
    </p:spTree>
    <p:extLst>
      <p:ext uri="{BB962C8B-B14F-4D97-AF65-F5344CB8AC3E}">
        <p14:creationId xmlns:p14="http://schemas.microsoft.com/office/powerpoint/2010/main" val="417885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484"/>
                    </a14:imgEffect>
                    <a14:imgEffect>
                      <a14:saturation sat="387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18"/>
            <a:ext cx="9144000" cy="6858000"/>
          </a:xfrm>
          <a:prstGeom prst="rect">
            <a:avLst/>
          </a:prstGeom>
          <a:noFill/>
          <a:ln>
            <a:noFill/>
          </a:ln>
          <a:effectLst>
            <a:glow rad="317500">
              <a:schemeClr val="accent1">
                <a:alpha val="0"/>
              </a:schemeClr>
            </a:glow>
            <a:softEdge rad="215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764704"/>
            <a:ext cx="720080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точную дату образования Томского районного архива не удалось.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дата поступления фонда в архив  - 10 мая 1943 года.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февраля 1945 года предложения по штатам были утверждены штатной комиссией СНК СССР. Согласно утвержденным штатам в каждом районном архиве был один сотрудник, он же заведующий архивом.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1947 – 1949 годы в архиве числилось 5 фондов, 652 ед. хр. за 1936 – 1943 годы.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 ноября 1989 года районные государственные архивы были преобразованы в архивные отделы райисполкомов без изменения численности с сохранением всех функций архива.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1992 году в связи с реорганизацией органов исполнительной власти Томского района постановлением Главы администрации Томского района от 26.03.1992 № 100 архивный отдел стал структурным подразделением администрации Томского района.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 января 1998 года постановлением Главы Томского района № 13 архивный отдел был упразднен и образован районный архив.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Главы администрации Томского района от 01.03.2002 № 27 в штатное расписание администрации района вновь введен архивный отдел.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сотрудники архивного отдела Администрации Томского района хранят документальные свидетельства по истории Томского района, ведут большую работу по сбору новых документов. По состоянию на 01.01.2018 в архивохранилищах сосредоточено 341 фонд объемом 73916 ед. хр.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03060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anna\Рабочий стол\100-летие архива\готовые\диаграмма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545"/>
            <a:ext cx="9144000" cy="660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5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47" y="836712"/>
            <a:ext cx="7882230" cy="440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1682" y="5378542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архивном отделе создано 7 баз данных,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из них постоянно пополняются</a:t>
            </a:r>
            <a:r>
              <a:rPr lang="ru-RU" sz="2400" dirty="0" smtClean="0"/>
              <a:t>. </a:t>
            </a:r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692150"/>
          </a:xfrm>
        </p:spPr>
        <p:txBody>
          <a:bodyPr/>
          <a:lstStyle/>
          <a:p>
            <a:r>
              <a:rPr lang="ru-RU" sz="4000" b="1" i="1" dirty="0" smtClean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Базы данных</a:t>
            </a:r>
            <a:endParaRPr lang="ru-RU" sz="4000" b="1" i="1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91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Другая 2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398</TotalTime>
  <Words>356</Words>
  <Application>Microsoft Office PowerPoint</Application>
  <PresentationFormat>Экран (4:3)</PresentationFormat>
  <Paragraphs>47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Исполнительная</vt:lpstr>
      <vt:lpstr>Архивный отдел  Управления Делами Администрации Томского района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Базы данных</vt:lpstr>
      <vt:lpstr>Выставки</vt:lpstr>
      <vt:lpstr>Исполнение запросов</vt:lpstr>
      <vt:lpstr>Исследователи</vt:lpstr>
      <vt:lpstr>Работа с организациями</vt:lpstr>
      <vt:lpstr>Сотрудники архивного отдела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anna</cp:lastModifiedBy>
  <cp:revision>31</cp:revision>
  <dcterms:created xsi:type="dcterms:W3CDTF">2018-04-17T03:49:39Z</dcterms:created>
  <dcterms:modified xsi:type="dcterms:W3CDTF">2018-04-19T02:47:27Z</dcterms:modified>
</cp:coreProperties>
</file>